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57" r:id="rId3"/>
    <p:sldId id="284" r:id="rId4"/>
    <p:sldId id="261" r:id="rId5"/>
    <p:sldId id="273" r:id="rId6"/>
    <p:sldId id="285" r:id="rId7"/>
    <p:sldId id="274" r:id="rId8"/>
    <p:sldId id="279" r:id="rId9"/>
    <p:sldId id="275" r:id="rId10"/>
    <p:sldId id="276" r:id="rId11"/>
    <p:sldId id="280" r:id="rId12"/>
    <p:sldId id="281" r:id="rId13"/>
    <p:sldId id="282" r:id="rId14"/>
    <p:sldId id="283" r:id="rId15"/>
    <p:sldId id="258" r:id="rId16"/>
    <p:sldId id="260" r:id="rId17"/>
    <p:sldId id="287" r:id="rId18"/>
    <p:sldId id="286" r:id="rId19"/>
    <p:sldId id="288" r:id="rId2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42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2074E45-FEBA-49C4-BDD2-A081D477D04B}" type="datetimeFigureOut">
              <a:rPr lang="es-MX" smtClean="0"/>
              <a:t>23/10/2014</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41FEFE9-8BE8-4756-B64E-45FAB8F06468}" type="slidenum">
              <a:rPr lang="es-MX" smtClean="0"/>
              <a:t>‹Nº›</a:t>
            </a:fld>
            <a:endParaRPr lang="es-MX"/>
          </a:p>
        </p:txBody>
      </p:sp>
    </p:spTree>
    <p:extLst>
      <p:ext uri="{BB962C8B-B14F-4D97-AF65-F5344CB8AC3E}">
        <p14:creationId xmlns:p14="http://schemas.microsoft.com/office/powerpoint/2010/main" val="41808852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MX" dirty="0"/>
          </a:p>
        </p:txBody>
      </p:sp>
      <p:sp>
        <p:nvSpPr>
          <p:cNvPr id="4" name="3 Marcador de número de diapositiva"/>
          <p:cNvSpPr>
            <a:spLocks noGrp="1"/>
          </p:cNvSpPr>
          <p:nvPr>
            <p:ph type="sldNum" sz="quarter" idx="10"/>
          </p:nvPr>
        </p:nvSpPr>
        <p:spPr/>
        <p:txBody>
          <a:bodyPr/>
          <a:lstStyle/>
          <a:p>
            <a:fld id="{5E2B95CF-63CC-4597-A864-89121A774142}" type="slidenum">
              <a:rPr lang="es-MX" smtClean="0"/>
              <a:t>10</a:t>
            </a:fld>
            <a:endParaRPr lang="es-MX"/>
          </a:p>
        </p:txBody>
      </p:sp>
    </p:spTree>
    <p:extLst>
      <p:ext uri="{BB962C8B-B14F-4D97-AF65-F5344CB8AC3E}">
        <p14:creationId xmlns:p14="http://schemas.microsoft.com/office/powerpoint/2010/main" val="231698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1143000" y="685800"/>
            <a:ext cx="4572000" cy="3429000"/>
          </a:xfrm>
        </p:spPr>
      </p:sp>
      <p:sp>
        <p:nvSpPr>
          <p:cNvPr id="3" name="2 Marcador de notas"/>
          <p:cNvSpPr>
            <a:spLocks noGrp="1"/>
          </p:cNvSpPr>
          <p:nvPr>
            <p:ph type="body" idx="1"/>
          </p:nvPr>
        </p:nvSpPr>
        <p:spPr/>
        <p:txBody>
          <a:bodyPr/>
          <a:lstStyle/>
          <a:p>
            <a:endParaRPr lang="es-MX" dirty="0"/>
          </a:p>
        </p:txBody>
      </p:sp>
    </p:spTree>
    <p:extLst>
      <p:ext uri="{BB962C8B-B14F-4D97-AF65-F5344CB8AC3E}">
        <p14:creationId xmlns:p14="http://schemas.microsoft.com/office/powerpoint/2010/main" val="4251308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FC96B281-8508-42CA-B856-B06A0A1439D4}" type="datetimeFigureOut">
              <a:rPr lang="es-ES" smtClean="0"/>
              <a:pPr/>
              <a:t>23/10/2014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E3E8D45B-5378-4F7E-8367-6A7618573726}"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96B281-8508-42CA-B856-B06A0A1439D4}" type="datetimeFigureOut">
              <a:rPr lang="es-ES" smtClean="0"/>
              <a:pPr/>
              <a:t>23/10/2014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E8D45B-5378-4F7E-8367-6A7618573726}"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1.jpe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1.jpeg"/><Relationship Id="rId7" Type="http://schemas.openxmlformats.org/officeDocument/2006/relationships/image" Target="../media/image29.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0"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285728"/>
            <a:ext cx="887815" cy="1143008"/>
          </a:xfrm>
          <a:prstGeom prst="rect">
            <a:avLst/>
          </a:prstGeom>
        </p:spPr>
      </p:pic>
      <p:sp>
        <p:nvSpPr>
          <p:cNvPr id="6" name="Text Box 4"/>
          <p:cNvSpPr txBox="1">
            <a:spLocks noChangeArrowheads="1"/>
          </p:cNvSpPr>
          <p:nvPr/>
        </p:nvSpPr>
        <p:spPr bwMode="auto">
          <a:xfrm>
            <a:off x="107504" y="327422"/>
            <a:ext cx="8928992"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ea typeface="ＭＳ Ｐゴシック" pitchFamily="100" charset="-128"/>
              </a:defRPr>
            </a:lvl1pPr>
            <a:lvl2pPr marL="37931725" indent="-37474525" eaLnBrk="0" hangingPunct="0">
              <a:defRPr sz="2000">
                <a:solidFill>
                  <a:schemeClr val="tx1"/>
                </a:solidFill>
                <a:latin typeface="Arial" charset="0"/>
                <a:ea typeface="ＭＳ Ｐゴシック" pitchFamily="100" charset="-128"/>
              </a:defRPr>
            </a:lvl2pPr>
            <a:lvl3pPr eaLnBrk="0" hangingPunct="0">
              <a:defRPr sz="2000">
                <a:solidFill>
                  <a:schemeClr val="tx1"/>
                </a:solidFill>
                <a:latin typeface="Arial" charset="0"/>
                <a:ea typeface="ＭＳ Ｐゴシック" pitchFamily="100" charset="-128"/>
              </a:defRPr>
            </a:lvl3pPr>
            <a:lvl4pPr eaLnBrk="0" hangingPunct="0">
              <a:defRPr sz="2000">
                <a:solidFill>
                  <a:schemeClr val="tx1"/>
                </a:solidFill>
                <a:latin typeface="Arial" charset="0"/>
                <a:ea typeface="ＭＳ Ｐゴシック" pitchFamily="100" charset="-128"/>
              </a:defRPr>
            </a:lvl4pPr>
            <a:lvl5pPr eaLnBrk="0" hangingPunct="0">
              <a:defRPr sz="2000">
                <a:solidFill>
                  <a:schemeClr val="tx1"/>
                </a:solidFill>
                <a:latin typeface="Arial" charset="0"/>
                <a:ea typeface="ＭＳ Ｐゴシック" pitchFamily="100" charset="-128"/>
              </a:defRPr>
            </a:lvl5pPr>
            <a:lvl6pPr marL="457200" eaLnBrk="0" fontAlgn="base" hangingPunct="0">
              <a:spcBef>
                <a:spcPct val="0"/>
              </a:spcBef>
              <a:spcAft>
                <a:spcPct val="0"/>
              </a:spcAft>
              <a:defRPr sz="2000">
                <a:solidFill>
                  <a:schemeClr val="tx1"/>
                </a:solidFill>
                <a:latin typeface="Arial" charset="0"/>
                <a:ea typeface="ＭＳ Ｐゴシック" pitchFamily="100" charset="-128"/>
              </a:defRPr>
            </a:lvl6pPr>
            <a:lvl7pPr marL="914400" eaLnBrk="0" fontAlgn="base" hangingPunct="0">
              <a:spcBef>
                <a:spcPct val="0"/>
              </a:spcBef>
              <a:spcAft>
                <a:spcPct val="0"/>
              </a:spcAft>
              <a:defRPr sz="2000">
                <a:solidFill>
                  <a:schemeClr val="tx1"/>
                </a:solidFill>
                <a:latin typeface="Arial" charset="0"/>
                <a:ea typeface="ＭＳ Ｐゴシック" pitchFamily="100" charset="-128"/>
              </a:defRPr>
            </a:lvl7pPr>
            <a:lvl8pPr marL="1371600" eaLnBrk="0" fontAlgn="base" hangingPunct="0">
              <a:spcBef>
                <a:spcPct val="0"/>
              </a:spcBef>
              <a:spcAft>
                <a:spcPct val="0"/>
              </a:spcAft>
              <a:defRPr sz="2000">
                <a:solidFill>
                  <a:schemeClr val="tx1"/>
                </a:solidFill>
                <a:latin typeface="Arial" charset="0"/>
                <a:ea typeface="ＭＳ Ｐゴシック" pitchFamily="100" charset="-128"/>
              </a:defRPr>
            </a:lvl8pPr>
            <a:lvl9pPr marL="1828800" eaLnBrk="0" fontAlgn="base" hangingPunct="0">
              <a:spcBef>
                <a:spcPct val="0"/>
              </a:spcBef>
              <a:spcAft>
                <a:spcPct val="0"/>
              </a:spcAft>
              <a:defRPr sz="2000">
                <a:solidFill>
                  <a:schemeClr val="tx1"/>
                </a:solidFill>
                <a:latin typeface="Arial" charset="0"/>
                <a:ea typeface="ＭＳ Ｐゴシック" pitchFamily="100" charset="-128"/>
              </a:defRPr>
            </a:lvl9pPr>
          </a:lstStyle>
          <a:p>
            <a:pPr algn="ctr" eaLnBrk="1" hangingPunct="1"/>
            <a:r>
              <a:rPr lang="es-ES_tradnl" altLang="es-MX" sz="4000" b="1" dirty="0" smtClean="0">
                <a:solidFill>
                  <a:srgbClr val="404040"/>
                </a:solidFill>
                <a:latin typeface="Times New Roman" pitchFamily="100" charset="0"/>
                <a:cs typeface="Times New Roman" pitchFamily="100" charset="0"/>
              </a:rPr>
              <a:t>SERVICIOS DE SALUD </a:t>
            </a:r>
          </a:p>
          <a:p>
            <a:pPr algn="ctr" eaLnBrk="1" hangingPunct="1"/>
            <a:r>
              <a:rPr lang="es-ES_tradnl" altLang="es-MX" sz="4000" b="1" dirty="0" smtClean="0">
                <a:solidFill>
                  <a:srgbClr val="404040"/>
                </a:solidFill>
                <a:latin typeface="Times New Roman" pitchFamily="100" charset="0"/>
                <a:cs typeface="Times New Roman" pitchFamily="100" charset="0"/>
              </a:rPr>
              <a:t>DE SONORA</a:t>
            </a:r>
          </a:p>
          <a:p>
            <a:pPr algn="ctr" eaLnBrk="1" hangingPunct="1"/>
            <a:endParaRPr lang="es-ES_tradnl" altLang="es-MX" sz="4000" b="1" dirty="0" smtClean="0">
              <a:solidFill>
                <a:srgbClr val="404040"/>
              </a:solidFill>
              <a:latin typeface="Times New Roman" pitchFamily="100" charset="0"/>
              <a:cs typeface="Times New Roman" pitchFamily="100" charset="0"/>
            </a:endParaRPr>
          </a:p>
          <a:p>
            <a:pPr algn="ctr" eaLnBrk="1" hangingPunct="1"/>
            <a:r>
              <a:rPr lang="es-ES_tradnl" altLang="es-MX" sz="3600" b="1" dirty="0" smtClean="0">
                <a:solidFill>
                  <a:srgbClr val="404040"/>
                </a:solidFill>
                <a:latin typeface="Times New Roman" pitchFamily="100" charset="0"/>
                <a:cs typeface="Times New Roman" pitchFamily="100" charset="0"/>
              </a:rPr>
              <a:t>Comprobantes Fiscales</a:t>
            </a:r>
          </a:p>
          <a:p>
            <a:pPr algn="ctr" eaLnBrk="1" hangingPunct="1"/>
            <a:endParaRPr lang="es-ES_tradnl" altLang="es-MX" sz="4000" b="1" dirty="0" smtClean="0">
              <a:solidFill>
                <a:srgbClr val="404040"/>
              </a:solidFill>
              <a:latin typeface="Times New Roman" pitchFamily="100" charset="0"/>
              <a:cs typeface="Times New Roman" pitchFamily="100" charset="0"/>
            </a:endParaRPr>
          </a:p>
          <a:p>
            <a:pPr algn="ctr" eaLnBrk="1" hangingPunct="1"/>
            <a:endParaRPr lang="es-ES_tradnl" altLang="es-MX" sz="4000" b="1" dirty="0" smtClean="0">
              <a:solidFill>
                <a:srgbClr val="404040"/>
              </a:solidFill>
              <a:latin typeface="Times New Roman" pitchFamily="100" charset="0"/>
              <a:cs typeface="Times New Roman" pitchFamily="100" charset="0"/>
            </a:endParaRPr>
          </a:p>
          <a:p>
            <a:pPr algn="ctr" eaLnBrk="1" hangingPunct="1"/>
            <a:endParaRPr lang="es-ES_tradnl" altLang="es-MX" sz="4000" b="1" dirty="0">
              <a:solidFill>
                <a:srgbClr val="404040"/>
              </a:solidFill>
              <a:latin typeface="Times New Roman" pitchFamily="100" charset="0"/>
              <a:cs typeface="Times New Roman" pitchFamily="100" charset="0"/>
            </a:endParaRPr>
          </a:p>
          <a:p>
            <a:pPr algn="r" eaLnBrk="1" hangingPunct="1"/>
            <a:endParaRPr lang="es-ES_tradnl" altLang="es-MX" sz="2200" b="1" dirty="0" smtClean="0">
              <a:solidFill>
                <a:srgbClr val="404040"/>
              </a:solidFill>
              <a:latin typeface="Times New Roman" pitchFamily="100" charset="0"/>
              <a:cs typeface="Times New Roman" pitchFamily="100" charset="0"/>
            </a:endParaRPr>
          </a:p>
          <a:p>
            <a:pPr algn="r" eaLnBrk="1" hangingPunct="1"/>
            <a:r>
              <a:rPr lang="es-ES_tradnl" altLang="es-MX" sz="2200" b="1" dirty="0" smtClean="0">
                <a:solidFill>
                  <a:srgbClr val="404040"/>
                </a:solidFill>
                <a:latin typeface="Times New Roman" pitchFamily="100" charset="0"/>
                <a:cs typeface="Times New Roman" pitchFamily="100" charset="0"/>
              </a:rPr>
              <a:t>Octubre - CAP</a:t>
            </a:r>
            <a:endParaRPr lang="es-ES_tradnl" altLang="es-MX" dirty="0" smtClean="0">
              <a:solidFill>
                <a:srgbClr val="404040"/>
              </a:solidFill>
              <a:latin typeface="Times New Roman" pitchFamily="100" charset="0"/>
              <a:cs typeface="Times New Roman" pitchFamily="100" charset="0"/>
            </a:endParaRPr>
          </a:p>
        </p:txBody>
      </p:sp>
      <p:pic>
        <p:nvPicPr>
          <p:cNvPr id="7" name="Picture 2" descr="http://www.rioparana.org/contacto/contacto.png"/>
          <p:cNvPicPr>
            <a:picLocks noChangeAspect="1" noChangeArrowheads="1"/>
          </p:cNvPicPr>
          <p:nvPr/>
        </p:nvPicPr>
        <p:blipFill rotWithShape="1">
          <a:blip r:embed="rId4">
            <a:extLst>
              <a:ext uri="{28A0092B-C50C-407E-A947-70E740481C1C}">
                <a14:useLocalDpi xmlns:a14="http://schemas.microsoft.com/office/drawing/2010/main" val="0"/>
              </a:ext>
            </a:extLst>
          </a:blip>
          <a:srcRect l="7386" t="4016" r="14766" b="1043"/>
          <a:stretch/>
        </p:blipFill>
        <p:spPr bwMode="auto">
          <a:xfrm>
            <a:off x="1077985" y="4305066"/>
            <a:ext cx="1117751" cy="1476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Fondo Plantilla PP.jpg"/>
          <p:cNvPicPr>
            <a:picLocks noChangeAspect="1"/>
          </p:cNvPicPr>
          <p:nvPr/>
        </p:nvPicPr>
        <p:blipFill>
          <a:blip r:embed="rId3" cstate="print"/>
          <a:stretch>
            <a:fillRect/>
          </a:stretch>
        </p:blipFill>
        <p:spPr>
          <a:xfrm>
            <a:off x="0" y="0"/>
            <a:ext cx="9144000" cy="6858000"/>
          </a:xfrm>
          <a:prstGeom prst="rect">
            <a:avLst/>
          </a:prstGeom>
        </p:spPr>
      </p:pic>
      <p:sp>
        <p:nvSpPr>
          <p:cNvPr id="2" name="1 Título"/>
          <p:cNvSpPr>
            <a:spLocks noGrp="1"/>
          </p:cNvSpPr>
          <p:nvPr>
            <p:ph type="title"/>
          </p:nvPr>
        </p:nvSpPr>
        <p:spPr>
          <a:xfrm rot="16200000">
            <a:off x="-1800707" y="3465004"/>
            <a:ext cx="4392488" cy="576064"/>
          </a:xfrm>
        </p:spPr>
        <p:txBody>
          <a:bodyPr anchor="ctr">
            <a:noAutofit/>
          </a:bodyPr>
          <a:lstStyle/>
          <a:p>
            <a:r>
              <a:rPr lang="es-MX" sz="2800" b="1" dirty="0" smtClean="0">
                <a:effectLst>
                  <a:outerShdw blurRad="38100" dist="38100" dir="2700000" algn="tl">
                    <a:srgbClr val="000000">
                      <a:alpha val="43137"/>
                    </a:srgbClr>
                  </a:outerShdw>
                </a:effectLst>
              </a:rPr>
              <a:t>Ejemplo</a:t>
            </a:r>
            <a:endParaRPr lang="es-MX" sz="2800" b="1" dirty="0">
              <a:effectLst>
                <a:outerShdw blurRad="38100" dist="38100" dir="2700000" algn="tl">
                  <a:srgbClr val="000000">
                    <a:alpha val="43137"/>
                  </a:srgbClr>
                </a:outerShdw>
              </a:effectLst>
            </a:endParaRPr>
          </a:p>
        </p:txBody>
      </p:sp>
      <p:sp>
        <p:nvSpPr>
          <p:cNvPr id="10" name="2 Subtítulo"/>
          <p:cNvSpPr txBox="1">
            <a:spLocks/>
          </p:cNvSpPr>
          <p:nvPr/>
        </p:nvSpPr>
        <p:spPr>
          <a:xfrm>
            <a:off x="7020272" y="6403362"/>
            <a:ext cx="1944216" cy="288032"/>
          </a:xfrm>
          <a:prstGeom prst="rect">
            <a:avLst/>
          </a:prstGeom>
        </p:spPr>
        <p:txBody>
          <a:bodyPr vert="horz">
            <a:noAutofit/>
          </a:bodyPr>
          <a:lstStyle/>
          <a:p>
            <a:pPr marL="0" marR="0" lvl="0" indent="0" algn="ctr" defTabSz="914400" rtl="0" eaLnBrk="1" fontAlgn="auto" latinLnBrk="0" hangingPunct="1">
              <a:lnSpc>
                <a:spcPct val="100000"/>
              </a:lnSpc>
              <a:spcBef>
                <a:spcPct val="20000"/>
              </a:spcBef>
              <a:spcAft>
                <a:spcPts val="0"/>
              </a:spcAft>
              <a:buClr>
                <a:schemeClr val="accent1"/>
              </a:buClr>
              <a:buSzPct val="85000"/>
              <a:buFont typeface="Wingdings 2"/>
              <a:buNone/>
              <a:tabLst/>
              <a:defRPr/>
            </a:pPr>
            <a:r>
              <a:rPr kumimoji="0" lang="es-MX" sz="1200" b="1" i="0" u="none" strike="noStrike" kern="1200" cap="all" spc="250" normalizeH="0" baseline="0" noProof="0" dirty="0" smtClean="0">
                <a:ln>
                  <a:noFill/>
                </a:ln>
                <a:solidFill>
                  <a:schemeClr val="bg1"/>
                </a:solidFill>
                <a:effectLst/>
                <a:uLnTx/>
                <a:uFillTx/>
                <a:latin typeface="+mj-lt"/>
                <a:ea typeface="+mn-ea"/>
                <a:cs typeface="+mn-cs"/>
              </a:rPr>
              <a:t>Febrero</a:t>
            </a:r>
            <a:r>
              <a:rPr kumimoji="0" lang="es-MX" sz="1200" b="1" i="0" u="none" strike="noStrike" kern="1200" cap="all" spc="250" normalizeH="0" noProof="0" dirty="0" smtClean="0">
                <a:ln>
                  <a:noFill/>
                </a:ln>
                <a:solidFill>
                  <a:schemeClr val="bg1"/>
                </a:solidFill>
                <a:effectLst/>
                <a:uLnTx/>
                <a:uFillTx/>
                <a:latin typeface="+mj-lt"/>
                <a:ea typeface="+mn-ea"/>
                <a:cs typeface="+mn-cs"/>
              </a:rPr>
              <a:t> 2014</a:t>
            </a:r>
            <a:endParaRPr kumimoji="0" lang="es-ES" sz="1200" b="1" i="0" u="none" strike="noStrike" kern="1200" cap="all" spc="250" normalizeH="0" baseline="0" noProof="0" dirty="0">
              <a:ln>
                <a:noFill/>
              </a:ln>
              <a:solidFill>
                <a:schemeClr val="bg1"/>
              </a:solidFill>
              <a:effectLst/>
              <a:uLnTx/>
              <a:uFillTx/>
              <a:latin typeface="+mj-lt"/>
              <a:ea typeface="+mn-ea"/>
              <a:cs typeface="+mn-cs"/>
            </a:endParaRPr>
          </a:p>
        </p:txBody>
      </p:sp>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4785" t="14795" r="3531" b="1533"/>
          <a:stretch/>
        </p:blipFill>
        <p:spPr bwMode="auto">
          <a:xfrm>
            <a:off x="2051720" y="121982"/>
            <a:ext cx="7007335" cy="661938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2 Abrir llave"/>
          <p:cNvSpPr/>
          <p:nvPr/>
        </p:nvSpPr>
        <p:spPr>
          <a:xfrm>
            <a:off x="1691680" y="980728"/>
            <a:ext cx="432048" cy="2592288"/>
          </a:xfrm>
          <a:prstGeom prst="leftBrace">
            <a:avLst>
              <a:gd name="adj1" fmla="val 59127"/>
              <a:gd name="adj2" fmla="val 5117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MX" dirty="0"/>
          </a:p>
        </p:txBody>
      </p:sp>
      <p:sp>
        <p:nvSpPr>
          <p:cNvPr id="4" name="3 CuadroTexto"/>
          <p:cNvSpPr txBox="1"/>
          <p:nvPr/>
        </p:nvSpPr>
        <p:spPr>
          <a:xfrm rot="16200000">
            <a:off x="122601" y="1715905"/>
            <a:ext cx="2214828" cy="923330"/>
          </a:xfrm>
          <a:prstGeom prst="rect">
            <a:avLst/>
          </a:prstGeom>
          <a:noFill/>
        </p:spPr>
        <p:txBody>
          <a:bodyPr wrap="square" rtlCol="0">
            <a:spAutoFit/>
          </a:bodyPr>
          <a:lstStyle/>
          <a:p>
            <a:r>
              <a:rPr lang="es-MX" b="1" dirty="0" smtClean="0">
                <a:solidFill>
                  <a:schemeClr val="accent6">
                    <a:lumMod val="50000"/>
                  </a:schemeClr>
                </a:solidFill>
                <a:effectLst>
                  <a:outerShdw blurRad="38100" dist="38100" dir="2700000" algn="tl">
                    <a:srgbClr val="000000">
                      <a:alpha val="43137"/>
                    </a:srgbClr>
                  </a:outerShdw>
                </a:effectLst>
                <a:latin typeface="Constantia" pitchFamily="18" charset="0"/>
              </a:rPr>
              <a:t>Datos fiscales, del empleado y detalle del pago</a:t>
            </a:r>
            <a:endParaRPr lang="es-MX" b="1" dirty="0">
              <a:solidFill>
                <a:schemeClr val="accent6">
                  <a:lumMod val="50000"/>
                </a:schemeClr>
              </a:solidFill>
              <a:effectLst>
                <a:outerShdw blurRad="38100" dist="38100" dir="2700000" algn="tl">
                  <a:srgbClr val="000000">
                    <a:alpha val="43137"/>
                  </a:srgbClr>
                </a:outerShdw>
              </a:effectLst>
              <a:latin typeface="Constantia" pitchFamily="18" charset="0"/>
            </a:endParaRPr>
          </a:p>
        </p:txBody>
      </p:sp>
      <p:sp>
        <p:nvSpPr>
          <p:cNvPr id="11" name="10 Abrir llave"/>
          <p:cNvSpPr/>
          <p:nvPr/>
        </p:nvSpPr>
        <p:spPr>
          <a:xfrm>
            <a:off x="1763688" y="4572744"/>
            <a:ext cx="360040" cy="1664568"/>
          </a:xfrm>
          <a:prstGeom prst="leftBrace">
            <a:avLst>
              <a:gd name="adj1" fmla="val 59127"/>
              <a:gd name="adj2" fmla="val 51176"/>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es-MX" dirty="0"/>
          </a:p>
        </p:txBody>
      </p:sp>
      <p:sp>
        <p:nvSpPr>
          <p:cNvPr id="13" name="12 CuadroTexto"/>
          <p:cNvSpPr txBox="1"/>
          <p:nvPr/>
        </p:nvSpPr>
        <p:spPr>
          <a:xfrm rot="16200000">
            <a:off x="-102134" y="4947554"/>
            <a:ext cx="2664297" cy="923330"/>
          </a:xfrm>
          <a:prstGeom prst="rect">
            <a:avLst/>
          </a:prstGeom>
          <a:noFill/>
        </p:spPr>
        <p:txBody>
          <a:bodyPr wrap="square" rtlCol="0">
            <a:spAutoFit/>
          </a:bodyPr>
          <a:lstStyle/>
          <a:p>
            <a:pPr marL="193675" indent="-193675">
              <a:buFont typeface="Arial" pitchFamily="34" charset="0"/>
              <a:buChar char="•"/>
            </a:pPr>
            <a:r>
              <a:rPr lang="es-MX" b="1" dirty="0" smtClean="0">
                <a:solidFill>
                  <a:schemeClr val="accent6">
                    <a:lumMod val="50000"/>
                  </a:schemeClr>
                </a:solidFill>
                <a:effectLst>
                  <a:outerShdw blurRad="38100" dist="38100" dir="2700000" algn="tl">
                    <a:srgbClr val="000000">
                      <a:alpha val="43137"/>
                    </a:srgbClr>
                  </a:outerShdw>
                </a:effectLst>
                <a:latin typeface="Constantia" pitchFamily="18" charset="0"/>
              </a:rPr>
              <a:t>Cadenas  y sellos digital </a:t>
            </a:r>
            <a:r>
              <a:rPr lang="es-MX" sz="1200" b="1" dirty="0" smtClean="0">
                <a:solidFill>
                  <a:schemeClr val="accent6">
                    <a:lumMod val="50000"/>
                  </a:schemeClr>
                </a:solidFill>
                <a:effectLst>
                  <a:outerShdw blurRad="38100" dist="38100" dir="2700000" algn="tl">
                    <a:srgbClr val="000000">
                      <a:alpha val="43137"/>
                    </a:srgbClr>
                  </a:outerShdw>
                </a:effectLst>
                <a:latin typeface="Constantia" pitchFamily="18" charset="0"/>
              </a:rPr>
              <a:t>(institución emisora)</a:t>
            </a:r>
            <a:endParaRPr lang="es-MX" b="1" dirty="0" smtClean="0">
              <a:solidFill>
                <a:schemeClr val="accent6">
                  <a:lumMod val="50000"/>
                </a:schemeClr>
              </a:solidFill>
              <a:effectLst>
                <a:outerShdw blurRad="38100" dist="38100" dir="2700000" algn="tl">
                  <a:srgbClr val="000000">
                    <a:alpha val="43137"/>
                  </a:srgbClr>
                </a:outerShdw>
              </a:effectLst>
              <a:latin typeface="Constantia" pitchFamily="18" charset="0"/>
            </a:endParaRPr>
          </a:p>
          <a:p>
            <a:pPr marL="193675" indent="-193675">
              <a:buFont typeface="Arial" pitchFamily="34" charset="0"/>
              <a:buChar char="•"/>
            </a:pPr>
            <a:r>
              <a:rPr lang="es-MX" b="1" dirty="0" smtClean="0">
                <a:solidFill>
                  <a:schemeClr val="accent6">
                    <a:lumMod val="50000"/>
                  </a:schemeClr>
                </a:solidFill>
                <a:effectLst>
                  <a:outerShdw blurRad="38100" dist="38100" dir="2700000" algn="tl">
                    <a:srgbClr val="000000">
                      <a:alpha val="43137"/>
                    </a:srgbClr>
                  </a:outerShdw>
                </a:effectLst>
                <a:latin typeface="Constantia" pitchFamily="18" charset="0"/>
              </a:rPr>
              <a:t>Sello SAT (Timbrado)</a:t>
            </a:r>
            <a:endParaRPr lang="es-MX" b="1" dirty="0">
              <a:solidFill>
                <a:schemeClr val="accent6">
                  <a:lumMod val="50000"/>
                </a:schemeClr>
              </a:solidFill>
              <a:effectLst>
                <a:outerShdw blurRad="38100" dist="38100" dir="2700000" algn="tl">
                  <a:srgbClr val="000000">
                    <a:alpha val="43137"/>
                  </a:srgbClr>
                </a:outerShdw>
              </a:effectLst>
              <a:latin typeface="Constantia" pitchFamily="18" charset="0"/>
            </a:endParaRPr>
          </a:p>
        </p:txBody>
      </p:sp>
      <p:sp>
        <p:nvSpPr>
          <p:cNvPr id="14" name="13 CuadroTexto"/>
          <p:cNvSpPr txBox="1"/>
          <p:nvPr/>
        </p:nvSpPr>
        <p:spPr>
          <a:xfrm>
            <a:off x="3243918" y="6228020"/>
            <a:ext cx="2624226" cy="369332"/>
          </a:xfrm>
          <a:prstGeom prst="rect">
            <a:avLst/>
          </a:prstGeom>
          <a:noFill/>
        </p:spPr>
        <p:txBody>
          <a:bodyPr wrap="square" rtlCol="0">
            <a:spAutoFit/>
          </a:bodyPr>
          <a:lstStyle/>
          <a:p>
            <a:r>
              <a:rPr lang="es-MX" b="1" dirty="0" smtClean="0">
                <a:solidFill>
                  <a:schemeClr val="accent6">
                    <a:lumMod val="50000"/>
                  </a:schemeClr>
                </a:solidFill>
                <a:effectLst>
                  <a:outerShdw blurRad="38100" dist="38100" dir="2700000" algn="tl">
                    <a:srgbClr val="000000">
                      <a:alpha val="43137"/>
                    </a:srgbClr>
                  </a:outerShdw>
                </a:effectLst>
                <a:latin typeface="Constantia" pitchFamily="18" charset="0"/>
              </a:rPr>
              <a:t>Código bidimensional</a:t>
            </a:r>
            <a:endParaRPr lang="es-MX" b="1" dirty="0">
              <a:solidFill>
                <a:schemeClr val="accent6">
                  <a:lumMod val="50000"/>
                </a:schemeClr>
              </a:solidFill>
              <a:effectLst>
                <a:outerShdw blurRad="38100" dist="38100" dir="2700000" algn="tl">
                  <a:srgbClr val="000000">
                    <a:alpha val="43137"/>
                  </a:srgbClr>
                </a:outerShdw>
              </a:effectLst>
              <a:latin typeface="Constantia" pitchFamily="18" charset="0"/>
            </a:endParaRPr>
          </a:p>
        </p:txBody>
      </p:sp>
      <p:cxnSp>
        <p:nvCxnSpPr>
          <p:cNvPr id="6" name="5 Conector recto de flecha"/>
          <p:cNvCxnSpPr/>
          <p:nvPr/>
        </p:nvCxnSpPr>
        <p:spPr>
          <a:xfrm flipV="1">
            <a:off x="5868144" y="5589240"/>
            <a:ext cx="1440160" cy="832738"/>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383897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1027"/>
                                        </p:tgtEl>
                                        <p:attrNameLst>
                                          <p:attrName>style.visibility</p:attrName>
                                        </p:attrNameLst>
                                      </p:cBhvr>
                                      <p:to>
                                        <p:strVal val="visible"/>
                                      </p:to>
                                    </p:set>
                                    <p:anim calcmode="lin" valueType="num">
                                      <p:cBhvr additive="base">
                                        <p:cTn id="12" dur="500" fill="hold"/>
                                        <p:tgtEl>
                                          <p:spTgt spid="1027"/>
                                        </p:tgtEl>
                                        <p:attrNameLst>
                                          <p:attrName>ppt_x</p:attrName>
                                        </p:attrNameLst>
                                      </p:cBhvr>
                                      <p:tavLst>
                                        <p:tav tm="0">
                                          <p:val>
                                            <p:strVal val="1+#ppt_w/2"/>
                                          </p:val>
                                        </p:tav>
                                        <p:tav tm="100000">
                                          <p:val>
                                            <p:strVal val="#ppt_x"/>
                                          </p:val>
                                        </p:tav>
                                      </p:tavLst>
                                    </p:anim>
                                    <p:anim calcmode="lin" valueType="num">
                                      <p:cBhvr additive="base">
                                        <p:cTn id="13" dur="500" fill="hold"/>
                                        <p:tgtEl>
                                          <p:spTgt spid="102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grpId="0" nodeType="afterEffect">
                                  <p:stCondLst>
                                    <p:cond delay="10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2500"/>
                            </p:stCondLst>
                            <p:childTnLst>
                              <p:par>
                                <p:cTn id="21" presetID="2" presetClass="entr" presetSubtype="8" fill="hold" grpId="0" nodeType="afterEffect">
                                  <p:stCondLst>
                                    <p:cond delay="50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0-#ppt_w/2"/>
                                          </p:val>
                                        </p:tav>
                                        <p:tav tm="100000">
                                          <p:val>
                                            <p:strVal val="#ppt_x"/>
                                          </p:val>
                                        </p:tav>
                                      </p:tavLst>
                                    </p:anim>
                                    <p:anim calcmode="lin" valueType="num">
                                      <p:cBhvr additive="base">
                                        <p:cTn id="24" dur="500" fill="hold"/>
                                        <p:tgtEl>
                                          <p:spTgt spid="4"/>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53" presetClass="entr" presetSubtype="16" fill="hold" grpId="0" nodeType="afterEffect">
                                  <p:stCondLst>
                                    <p:cond delay="100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par>
                          <p:cTn id="31" fill="hold">
                            <p:stCondLst>
                              <p:cond delay="5000"/>
                            </p:stCondLst>
                            <p:childTnLst>
                              <p:par>
                                <p:cTn id="32" presetID="2" presetClass="entr" presetSubtype="8" fill="hold" grpId="0" nodeType="afterEffect">
                                  <p:stCondLst>
                                    <p:cond delay="50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500" fill="hold"/>
                                        <p:tgtEl>
                                          <p:spTgt spid="13"/>
                                        </p:tgtEl>
                                        <p:attrNameLst>
                                          <p:attrName>ppt_x</p:attrName>
                                        </p:attrNameLst>
                                      </p:cBhvr>
                                      <p:tavLst>
                                        <p:tav tm="0">
                                          <p:val>
                                            <p:strVal val="0-#ppt_w/2"/>
                                          </p:val>
                                        </p:tav>
                                        <p:tav tm="100000">
                                          <p:val>
                                            <p:strVal val="#ppt_x"/>
                                          </p:val>
                                        </p:tav>
                                      </p:tavLst>
                                    </p:anim>
                                    <p:anim calcmode="lin" valueType="num">
                                      <p:cBhvr additive="base">
                                        <p:cTn id="35" dur="500" fill="hold"/>
                                        <p:tgtEl>
                                          <p:spTgt spid="13"/>
                                        </p:tgtEl>
                                        <p:attrNameLst>
                                          <p:attrName>ppt_y</p:attrName>
                                        </p:attrNameLst>
                                      </p:cBhvr>
                                      <p:tavLst>
                                        <p:tav tm="0">
                                          <p:val>
                                            <p:strVal val="#ppt_y"/>
                                          </p:val>
                                        </p:tav>
                                        <p:tav tm="100000">
                                          <p:val>
                                            <p:strVal val="#ppt_y"/>
                                          </p:val>
                                        </p:tav>
                                      </p:tavLst>
                                    </p:anim>
                                  </p:childTnLst>
                                </p:cTn>
                              </p:par>
                            </p:childTnLst>
                          </p:cTn>
                        </p:par>
                        <p:par>
                          <p:cTn id="36" fill="hold">
                            <p:stCondLst>
                              <p:cond delay="6000"/>
                            </p:stCondLst>
                            <p:childTnLst>
                              <p:par>
                                <p:cTn id="37" presetID="22" presetClass="entr" presetSubtype="8" fill="hold" grpId="0" nodeType="afterEffect">
                                  <p:stCondLst>
                                    <p:cond delay="50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childTnLst>
                          </p:cTn>
                        </p:par>
                        <p:par>
                          <p:cTn id="40" fill="hold">
                            <p:stCondLst>
                              <p:cond delay="7000"/>
                            </p:stCondLst>
                            <p:childTnLst>
                              <p:par>
                                <p:cTn id="41" presetID="22" presetClass="entr" presetSubtype="4" fill="hold" nodeType="afterEffect">
                                  <p:stCondLst>
                                    <p:cond delay="50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11" grpId="0" animBg="1"/>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45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457200" y="180108"/>
            <a:ext cx="8229600" cy="584596"/>
          </a:xfrm>
        </p:spPr>
        <p:txBody>
          <a:bodyPr>
            <a:normAutofit/>
          </a:bodyPr>
          <a:lstStyle/>
          <a:p>
            <a:r>
              <a:rPr lang="es-MX" sz="2800" dirty="0" smtClean="0">
                <a:solidFill>
                  <a:schemeClr val="tx2">
                    <a:lumMod val="75000"/>
                  </a:schemeClr>
                </a:solidFill>
                <a:latin typeface="Arial" panose="020B0604020202020204" pitchFamily="34" charset="0"/>
                <a:cs typeface="Arial" panose="020B0604020202020204" pitchFamily="34" charset="0"/>
              </a:rPr>
              <a:t>REFORMA FISCAL 2014</a:t>
            </a:r>
            <a:endParaRPr lang="es-MX" sz="2800" dirty="0">
              <a:solidFill>
                <a:schemeClr val="tx2">
                  <a:lumMod val="75000"/>
                </a:schemeClr>
              </a:solidFill>
              <a:latin typeface="Arial" panose="020B0604020202020204" pitchFamily="34" charset="0"/>
              <a:cs typeface="Arial" panose="020B0604020202020204" pitchFamily="34" charset="0"/>
            </a:endParaRPr>
          </a:p>
        </p:txBody>
      </p:sp>
      <p:grpSp>
        <p:nvGrpSpPr>
          <p:cNvPr id="1041" name="1040 Grupo"/>
          <p:cNvGrpSpPr/>
          <p:nvPr/>
        </p:nvGrpSpPr>
        <p:grpSpPr>
          <a:xfrm>
            <a:off x="450131" y="1156175"/>
            <a:ext cx="8208912" cy="5297163"/>
            <a:chOff x="539552" y="940149"/>
            <a:chExt cx="8208912" cy="5297163"/>
          </a:xfrm>
        </p:grpSpPr>
        <p:grpSp>
          <p:nvGrpSpPr>
            <p:cNvPr id="21" name="20 Grupo"/>
            <p:cNvGrpSpPr/>
            <p:nvPr/>
          </p:nvGrpSpPr>
          <p:grpSpPr>
            <a:xfrm>
              <a:off x="3440512" y="2655554"/>
              <a:ext cx="2549832" cy="1781558"/>
              <a:chOff x="3390320" y="4056369"/>
              <a:chExt cx="2549832" cy="1781558"/>
            </a:xfrm>
          </p:grpSpPr>
          <p:pic>
            <p:nvPicPr>
              <p:cNvPr id="19" name="18 Imagen"/>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0320" y="4056369"/>
                <a:ext cx="2549832" cy="1781558"/>
              </a:xfrm>
              <a:prstGeom prst="rect">
                <a:avLst/>
              </a:prstGeom>
            </p:spPr>
          </p:pic>
          <p:sp>
            <p:nvSpPr>
              <p:cNvPr id="20" name="19 CuadroTexto"/>
              <p:cNvSpPr txBox="1"/>
              <p:nvPr/>
            </p:nvSpPr>
            <p:spPr>
              <a:xfrm>
                <a:off x="4211960" y="4777988"/>
                <a:ext cx="1023037" cy="523220"/>
              </a:xfrm>
              <a:prstGeom prst="rect">
                <a:avLst/>
              </a:prstGeom>
              <a:noFill/>
              <a:ln>
                <a:noFill/>
              </a:ln>
              <a:scene3d>
                <a:camera prst="perspectiveContrastingRightFacing"/>
                <a:lightRig rig="threePt" dir="t"/>
              </a:scene3d>
            </p:spPr>
            <p:style>
              <a:lnRef idx="1">
                <a:schemeClr val="accent1"/>
              </a:lnRef>
              <a:fillRef idx="2">
                <a:schemeClr val="accent1"/>
              </a:fillRef>
              <a:effectRef idx="1">
                <a:schemeClr val="accent1"/>
              </a:effectRef>
              <a:fontRef idx="minor">
                <a:schemeClr val="dk1"/>
              </a:fontRef>
            </p:style>
            <p:txBody>
              <a:bodyPr wrap="none" rtlCol="0">
                <a:spAutoFit/>
              </a:bodyPr>
              <a:lstStyle/>
              <a:p>
                <a:r>
                  <a:rPr lang="es-MX" sz="2800"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CFDI</a:t>
                </a:r>
                <a:endParaRPr lang="es-MX" sz="2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grpSp>
        <p:grpSp>
          <p:nvGrpSpPr>
            <p:cNvPr id="45" name="44 Grupo"/>
            <p:cNvGrpSpPr/>
            <p:nvPr/>
          </p:nvGrpSpPr>
          <p:grpSpPr>
            <a:xfrm>
              <a:off x="867312" y="1145583"/>
              <a:ext cx="1616456" cy="1129410"/>
              <a:chOff x="867312" y="1145583"/>
              <a:chExt cx="1616456" cy="1129410"/>
            </a:xfrm>
          </p:grpSpPr>
          <p:pic>
            <p:nvPicPr>
              <p:cNvPr id="22" name="2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7312" y="1145583"/>
                <a:ext cx="1616456" cy="1129410"/>
              </a:xfrm>
              <a:prstGeom prst="rect">
                <a:avLst/>
              </a:prstGeom>
            </p:spPr>
          </p:pic>
          <p:sp>
            <p:nvSpPr>
              <p:cNvPr id="23" name="22 CuadroTexto"/>
              <p:cNvSpPr txBox="1"/>
              <p:nvPr/>
            </p:nvSpPr>
            <p:spPr>
              <a:xfrm>
                <a:off x="1142912" y="1484784"/>
                <a:ext cx="1186543" cy="584775"/>
              </a:xfrm>
              <a:prstGeom prst="rect">
                <a:avLst/>
              </a:prstGeom>
              <a:noFill/>
              <a:scene3d>
                <a:camera prst="perspectiveContrastingRightFacing"/>
                <a:lightRig rig="threePt" dir="t"/>
              </a:scene3d>
            </p:spPr>
            <p:txBody>
              <a:bodyPr wrap="none" rtlCol="0">
                <a:spAutoFit/>
              </a:bodyPr>
              <a:lstStyle/>
              <a:p>
                <a:r>
                  <a:rPr lang="es-MX" sz="1600" dirty="0" smtClean="0">
                    <a:latin typeface="Arial" panose="020B0604020202020204" pitchFamily="34" charset="0"/>
                    <a:cs typeface="Arial" panose="020B0604020202020204" pitchFamily="34" charset="0"/>
                  </a:rPr>
                  <a:t>Recibo de</a:t>
                </a:r>
              </a:p>
              <a:p>
                <a:r>
                  <a:rPr lang="es-MX" sz="1600" dirty="0" smtClean="0">
                    <a:latin typeface="Arial" panose="020B0604020202020204" pitchFamily="34" charset="0"/>
                    <a:cs typeface="Arial" panose="020B0604020202020204" pitchFamily="34" charset="0"/>
                  </a:rPr>
                  <a:t>Honorarios</a:t>
                </a:r>
                <a:endParaRPr lang="es-MX" sz="1600" dirty="0">
                  <a:latin typeface="Arial" panose="020B0604020202020204" pitchFamily="34" charset="0"/>
                  <a:cs typeface="Arial" panose="020B0604020202020204" pitchFamily="34" charset="0"/>
                </a:endParaRPr>
              </a:p>
            </p:txBody>
          </p:sp>
        </p:grpSp>
        <p:grpSp>
          <p:nvGrpSpPr>
            <p:cNvPr id="24" name="23 Grupo"/>
            <p:cNvGrpSpPr/>
            <p:nvPr/>
          </p:nvGrpSpPr>
          <p:grpSpPr>
            <a:xfrm>
              <a:off x="539552" y="2947662"/>
              <a:ext cx="1705882" cy="1129410"/>
              <a:chOff x="939320" y="2731638"/>
              <a:chExt cx="1705882" cy="1129410"/>
            </a:xfrm>
          </p:grpSpPr>
          <p:pic>
            <p:nvPicPr>
              <p:cNvPr id="25" name="24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9320" y="2731638"/>
                <a:ext cx="1616456" cy="1129410"/>
              </a:xfrm>
              <a:prstGeom prst="rect">
                <a:avLst/>
              </a:prstGeom>
            </p:spPr>
          </p:pic>
          <p:sp>
            <p:nvSpPr>
              <p:cNvPr id="26" name="25 CuadroTexto"/>
              <p:cNvSpPr txBox="1"/>
              <p:nvPr/>
            </p:nvSpPr>
            <p:spPr>
              <a:xfrm>
                <a:off x="1115616" y="3060249"/>
                <a:ext cx="1529586" cy="584775"/>
              </a:xfrm>
              <a:prstGeom prst="rect">
                <a:avLst/>
              </a:prstGeom>
              <a:noFill/>
              <a:scene3d>
                <a:camera prst="perspectiveContrastingRightFacing"/>
                <a:lightRig rig="threePt" dir="t"/>
              </a:scene3d>
            </p:spPr>
            <p:txBody>
              <a:bodyPr wrap="none" rtlCol="0">
                <a:spAutoFit/>
              </a:bodyPr>
              <a:lstStyle/>
              <a:p>
                <a:r>
                  <a:rPr lang="es-MX" sz="1600" dirty="0" smtClean="0">
                    <a:latin typeface="Arial" panose="020B0604020202020204" pitchFamily="34" charset="0"/>
                    <a:cs typeface="Arial" panose="020B0604020202020204" pitchFamily="34" charset="0"/>
                  </a:rPr>
                  <a:t>Recibo de</a:t>
                </a:r>
              </a:p>
              <a:p>
                <a:r>
                  <a:rPr lang="es-MX" sz="1600" dirty="0" smtClean="0">
                    <a:latin typeface="Arial" panose="020B0604020202020204" pitchFamily="34" charset="0"/>
                    <a:cs typeface="Arial" panose="020B0604020202020204" pitchFamily="34" charset="0"/>
                  </a:rPr>
                  <a:t>Arrendamiento</a:t>
                </a:r>
                <a:endParaRPr lang="es-MX" sz="1600" dirty="0">
                  <a:latin typeface="Arial" panose="020B0604020202020204" pitchFamily="34" charset="0"/>
                  <a:cs typeface="Arial" panose="020B0604020202020204" pitchFamily="34" charset="0"/>
                </a:endParaRPr>
              </a:p>
            </p:txBody>
          </p:sp>
        </p:grpSp>
        <p:grpSp>
          <p:nvGrpSpPr>
            <p:cNvPr id="41" name="40 Grupo"/>
            <p:cNvGrpSpPr/>
            <p:nvPr/>
          </p:nvGrpSpPr>
          <p:grpSpPr>
            <a:xfrm>
              <a:off x="1019712" y="4653136"/>
              <a:ext cx="1616456" cy="1129410"/>
              <a:chOff x="1019712" y="4653136"/>
              <a:chExt cx="1616456" cy="1129410"/>
            </a:xfrm>
          </p:grpSpPr>
          <p:pic>
            <p:nvPicPr>
              <p:cNvPr id="28" name="2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19712" y="4653136"/>
                <a:ext cx="1616456" cy="1129410"/>
              </a:xfrm>
              <a:prstGeom prst="rect">
                <a:avLst/>
              </a:prstGeom>
            </p:spPr>
          </p:pic>
          <p:sp>
            <p:nvSpPr>
              <p:cNvPr id="29" name="28 CuadroTexto"/>
              <p:cNvSpPr txBox="1"/>
              <p:nvPr/>
            </p:nvSpPr>
            <p:spPr>
              <a:xfrm>
                <a:off x="1430944" y="4992337"/>
                <a:ext cx="846707" cy="584775"/>
              </a:xfrm>
              <a:prstGeom prst="rect">
                <a:avLst/>
              </a:prstGeom>
              <a:noFill/>
              <a:scene3d>
                <a:camera prst="perspectiveContrastingRightFacing"/>
                <a:lightRig rig="threePt" dir="t"/>
              </a:scene3d>
            </p:spPr>
            <p:txBody>
              <a:bodyPr wrap="none" rtlCol="0">
                <a:spAutoFit/>
              </a:bodyPr>
              <a:lstStyle/>
              <a:p>
                <a:r>
                  <a:rPr lang="es-MX" sz="1600" dirty="0" smtClean="0">
                    <a:latin typeface="Arial" panose="020B0604020202020204" pitchFamily="34" charset="0"/>
                    <a:cs typeface="Arial" panose="020B0604020202020204" pitchFamily="34" charset="0"/>
                  </a:rPr>
                  <a:t>Cartas </a:t>
                </a:r>
              </a:p>
              <a:p>
                <a:r>
                  <a:rPr lang="es-MX" sz="1600" dirty="0" smtClean="0">
                    <a:latin typeface="Arial" panose="020B0604020202020204" pitchFamily="34" charset="0"/>
                    <a:cs typeface="Arial" panose="020B0604020202020204" pitchFamily="34" charset="0"/>
                  </a:rPr>
                  <a:t>Porte</a:t>
                </a:r>
                <a:endParaRPr lang="es-MX" sz="1600" dirty="0">
                  <a:latin typeface="Arial" panose="020B0604020202020204" pitchFamily="34" charset="0"/>
                  <a:cs typeface="Arial" panose="020B0604020202020204" pitchFamily="34" charset="0"/>
                </a:endParaRPr>
              </a:p>
            </p:txBody>
          </p:sp>
        </p:grpSp>
        <p:grpSp>
          <p:nvGrpSpPr>
            <p:cNvPr id="40" name="39 Grupo"/>
            <p:cNvGrpSpPr/>
            <p:nvPr/>
          </p:nvGrpSpPr>
          <p:grpSpPr>
            <a:xfrm>
              <a:off x="4111440" y="5107902"/>
              <a:ext cx="1616456" cy="1129410"/>
              <a:chOff x="3603325" y="4603846"/>
              <a:chExt cx="1616456" cy="1129410"/>
            </a:xfrm>
          </p:grpSpPr>
          <p:pic>
            <p:nvPicPr>
              <p:cNvPr id="30" name="29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03325" y="4603846"/>
                <a:ext cx="1616456" cy="1129410"/>
              </a:xfrm>
              <a:prstGeom prst="rect">
                <a:avLst/>
              </a:prstGeom>
            </p:spPr>
          </p:pic>
          <p:sp>
            <p:nvSpPr>
              <p:cNvPr id="31" name="30 CuadroTexto"/>
              <p:cNvSpPr txBox="1"/>
              <p:nvPr/>
            </p:nvSpPr>
            <p:spPr>
              <a:xfrm>
                <a:off x="3893252" y="4915751"/>
                <a:ext cx="1196161" cy="584775"/>
              </a:xfrm>
              <a:prstGeom prst="rect">
                <a:avLst/>
              </a:prstGeom>
              <a:noFill/>
              <a:scene3d>
                <a:camera prst="perspectiveContrastingRightFacing"/>
                <a:lightRig rig="threePt" dir="t"/>
              </a:scene3d>
            </p:spPr>
            <p:txBody>
              <a:bodyPr wrap="none" rtlCol="0">
                <a:spAutoFit/>
              </a:bodyPr>
              <a:lstStyle/>
              <a:p>
                <a:r>
                  <a:rPr lang="es-MX" sz="1600" dirty="0" smtClean="0">
                    <a:latin typeface="Arial" panose="020B0604020202020204" pitchFamily="34" charset="0"/>
                    <a:cs typeface="Arial" panose="020B0604020202020204" pitchFamily="34" charset="0"/>
                  </a:rPr>
                  <a:t>Notas de</a:t>
                </a:r>
              </a:p>
              <a:p>
                <a:r>
                  <a:rPr lang="es-MX" sz="1600" dirty="0" smtClean="0">
                    <a:latin typeface="Arial" panose="020B0604020202020204" pitchFamily="34" charset="0"/>
                    <a:cs typeface="Arial" panose="020B0604020202020204" pitchFamily="34" charset="0"/>
                  </a:rPr>
                  <a:t>Devolución</a:t>
                </a:r>
                <a:endParaRPr lang="es-MX" sz="1600" dirty="0">
                  <a:latin typeface="Arial" panose="020B0604020202020204" pitchFamily="34" charset="0"/>
                  <a:cs typeface="Arial" panose="020B0604020202020204" pitchFamily="34" charset="0"/>
                </a:endParaRPr>
              </a:p>
            </p:txBody>
          </p:sp>
        </p:grpSp>
        <p:grpSp>
          <p:nvGrpSpPr>
            <p:cNvPr id="27" name="26 Grupo"/>
            <p:cNvGrpSpPr/>
            <p:nvPr/>
          </p:nvGrpSpPr>
          <p:grpSpPr>
            <a:xfrm>
              <a:off x="6911056" y="4603846"/>
              <a:ext cx="1616456" cy="1129410"/>
              <a:chOff x="6084168" y="4603846"/>
              <a:chExt cx="1616456" cy="1129410"/>
            </a:xfrm>
          </p:grpSpPr>
          <p:pic>
            <p:nvPicPr>
              <p:cNvPr id="32" name="31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84168" y="4603846"/>
                <a:ext cx="1616456" cy="1129410"/>
              </a:xfrm>
              <a:prstGeom prst="rect">
                <a:avLst/>
              </a:prstGeom>
            </p:spPr>
          </p:pic>
          <p:sp>
            <p:nvSpPr>
              <p:cNvPr id="33" name="32 CuadroTexto"/>
              <p:cNvSpPr txBox="1"/>
              <p:nvPr/>
            </p:nvSpPr>
            <p:spPr>
              <a:xfrm>
                <a:off x="6359768" y="4943047"/>
                <a:ext cx="1005403" cy="584775"/>
              </a:xfrm>
              <a:prstGeom prst="rect">
                <a:avLst/>
              </a:prstGeom>
              <a:noFill/>
              <a:scene3d>
                <a:camera prst="perspectiveContrastingRightFacing"/>
                <a:lightRig rig="threePt" dir="t"/>
              </a:scene3d>
            </p:spPr>
            <p:txBody>
              <a:bodyPr wrap="none" rtlCol="0">
                <a:spAutoFit/>
              </a:bodyPr>
              <a:lstStyle/>
              <a:p>
                <a:r>
                  <a:rPr lang="es-MX" sz="1600" dirty="0" smtClean="0">
                    <a:latin typeface="Arial" panose="020B0604020202020204" pitchFamily="34" charset="0"/>
                    <a:cs typeface="Arial" panose="020B0604020202020204" pitchFamily="34" charset="0"/>
                  </a:rPr>
                  <a:t>Notas de</a:t>
                </a:r>
              </a:p>
              <a:p>
                <a:r>
                  <a:rPr lang="es-MX" sz="1600" dirty="0" smtClean="0">
                    <a:latin typeface="Arial" panose="020B0604020202020204" pitchFamily="34" charset="0"/>
                    <a:cs typeface="Arial" panose="020B0604020202020204" pitchFamily="34" charset="0"/>
                  </a:rPr>
                  <a:t>Crédito</a:t>
                </a:r>
                <a:endParaRPr lang="es-MX" sz="1600" dirty="0">
                  <a:latin typeface="Arial" panose="020B0604020202020204" pitchFamily="34" charset="0"/>
                  <a:cs typeface="Arial" panose="020B0604020202020204" pitchFamily="34" charset="0"/>
                </a:endParaRPr>
              </a:p>
            </p:txBody>
          </p:sp>
        </p:grpSp>
        <p:grpSp>
          <p:nvGrpSpPr>
            <p:cNvPr id="44" name="43 Grupo"/>
            <p:cNvGrpSpPr/>
            <p:nvPr/>
          </p:nvGrpSpPr>
          <p:grpSpPr>
            <a:xfrm>
              <a:off x="7132008" y="2947662"/>
              <a:ext cx="1616456" cy="1129410"/>
              <a:chOff x="6911056" y="2803646"/>
              <a:chExt cx="1616456" cy="1129410"/>
            </a:xfrm>
          </p:grpSpPr>
          <p:pic>
            <p:nvPicPr>
              <p:cNvPr id="34" name="33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11056" y="2803646"/>
                <a:ext cx="1616456" cy="1129410"/>
              </a:xfrm>
              <a:prstGeom prst="rect">
                <a:avLst/>
              </a:prstGeom>
            </p:spPr>
          </p:pic>
          <p:sp>
            <p:nvSpPr>
              <p:cNvPr id="35" name="34 CuadroTexto"/>
              <p:cNvSpPr txBox="1"/>
              <p:nvPr/>
            </p:nvSpPr>
            <p:spPr>
              <a:xfrm>
                <a:off x="7186656" y="3142847"/>
                <a:ext cx="1208985" cy="584775"/>
              </a:xfrm>
              <a:prstGeom prst="rect">
                <a:avLst/>
              </a:prstGeom>
              <a:noFill/>
              <a:scene3d>
                <a:camera prst="perspectiveContrastingRightFacing"/>
                <a:lightRig rig="threePt" dir="t"/>
              </a:scene3d>
            </p:spPr>
            <p:txBody>
              <a:bodyPr wrap="none" rtlCol="0">
                <a:spAutoFit/>
              </a:bodyPr>
              <a:lstStyle/>
              <a:p>
                <a:r>
                  <a:rPr lang="es-MX" sz="1600" dirty="0" smtClean="0">
                    <a:latin typeface="Arial" panose="020B0604020202020204" pitchFamily="34" charset="0"/>
                    <a:cs typeface="Arial" panose="020B0604020202020204" pitchFamily="34" charset="0"/>
                  </a:rPr>
                  <a:t>Recibos de</a:t>
                </a:r>
              </a:p>
              <a:p>
                <a:r>
                  <a:rPr lang="es-MX" sz="1600" dirty="0" smtClean="0">
                    <a:latin typeface="Arial" panose="020B0604020202020204" pitchFamily="34" charset="0"/>
                    <a:cs typeface="Arial" panose="020B0604020202020204" pitchFamily="34" charset="0"/>
                  </a:rPr>
                  <a:t>Pago</a:t>
                </a:r>
                <a:endParaRPr lang="es-MX" sz="1600" dirty="0">
                  <a:latin typeface="Arial" panose="020B0604020202020204" pitchFamily="34" charset="0"/>
                  <a:cs typeface="Arial" panose="020B0604020202020204" pitchFamily="34" charset="0"/>
                </a:endParaRPr>
              </a:p>
            </p:txBody>
          </p:sp>
        </p:grpSp>
        <p:grpSp>
          <p:nvGrpSpPr>
            <p:cNvPr id="42" name="41 Grupo"/>
            <p:cNvGrpSpPr/>
            <p:nvPr/>
          </p:nvGrpSpPr>
          <p:grpSpPr>
            <a:xfrm>
              <a:off x="6862469" y="1145583"/>
              <a:ext cx="1616456" cy="1129410"/>
              <a:chOff x="6862469" y="1145583"/>
              <a:chExt cx="1616456" cy="1129410"/>
            </a:xfrm>
          </p:grpSpPr>
          <p:pic>
            <p:nvPicPr>
              <p:cNvPr id="36" name="35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2469" y="1145583"/>
                <a:ext cx="1616456" cy="1129410"/>
              </a:xfrm>
              <a:prstGeom prst="rect">
                <a:avLst/>
              </a:prstGeom>
            </p:spPr>
          </p:pic>
          <p:sp>
            <p:nvSpPr>
              <p:cNvPr id="37" name="36 CuadroTexto"/>
              <p:cNvSpPr txBox="1"/>
              <p:nvPr/>
            </p:nvSpPr>
            <p:spPr>
              <a:xfrm>
                <a:off x="7138069" y="1484784"/>
                <a:ext cx="1106393" cy="584775"/>
              </a:xfrm>
              <a:prstGeom prst="rect">
                <a:avLst/>
              </a:prstGeom>
              <a:noFill/>
              <a:scene3d>
                <a:camera prst="perspectiveContrastingRightFacing"/>
                <a:lightRig rig="threePt" dir="t"/>
              </a:scene3d>
            </p:spPr>
            <p:txBody>
              <a:bodyPr wrap="none" rtlCol="0">
                <a:spAutoFit/>
              </a:bodyPr>
              <a:lstStyle/>
              <a:p>
                <a:r>
                  <a:rPr lang="es-MX" sz="1600" dirty="0" smtClean="0">
                    <a:latin typeface="Arial" panose="020B0604020202020204" pitchFamily="34" charset="0"/>
                    <a:cs typeface="Arial" panose="020B0604020202020204" pitchFamily="34" charset="0"/>
                  </a:rPr>
                  <a:t>Recibo de</a:t>
                </a:r>
              </a:p>
              <a:p>
                <a:r>
                  <a:rPr lang="es-MX" sz="1600" dirty="0" smtClean="0">
                    <a:latin typeface="Arial" panose="020B0604020202020204" pitchFamily="34" charset="0"/>
                    <a:cs typeface="Arial" panose="020B0604020202020204" pitchFamily="34" charset="0"/>
                  </a:rPr>
                  <a:t>Donativos</a:t>
                </a:r>
              </a:p>
            </p:txBody>
          </p:sp>
        </p:grpSp>
        <p:grpSp>
          <p:nvGrpSpPr>
            <p:cNvPr id="43" name="42 Grupo"/>
            <p:cNvGrpSpPr/>
            <p:nvPr/>
          </p:nvGrpSpPr>
          <p:grpSpPr>
            <a:xfrm>
              <a:off x="3842537" y="940149"/>
              <a:ext cx="1616456" cy="1129410"/>
              <a:chOff x="3842537" y="940149"/>
              <a:chExt cx="1616456" cy="1129410"/>
            </a:xfrm>
          </p:grpSpPr>
          <p:pic>
            <p:nvPicPr>
              <p:cNvPr id="38" name="3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42537" y="940149"/>
                <a:ext cx="1616456" cy="1129410"/>
              </a:xfrm>
              <a:prstGeom prst="rect">
                <a:avLst/>
              </a:prstGeom>
            </p:spPr>
          </p:pic>
          <p:sp>
            <p:nvSpPr>
              <p:cNvPr id="39" name="38 CuadroTexto"/>
              <p:cNvSpPr txBox="1"/>
              <p:nvPr/>
            </p:nvSpPr>
            <p:spPr>
              <a:xfrm>
                <a:off x="4111732" y="1279350"/>
                <a:ext cx="1290738" cy="584775"/>
              </a:xfrm>
              <a:prstGeom prst="rect">
                <a:avLst/>
              </a:prstGeom>
              <a:noFill/>
              <a:scene3d>
                <a:camera prst="perspectiveContrastingRightFacing"/>
                <a:lightRig rig="threePt" dir="t"/>
              </a:scene3d>
            </p:spPr>
            <p:txBody>
              <a:bodyPr wrap="none" rtlCol="0">
                <a:spAutoFit/>
              </a:bodyPr>
              <a:lstStyle/>
              <a:p>
                <a:r>
                  <a:rPr lang="es-MX" sz="1600" b="1" dirty="0" smtClean="0">
                    <a:solidFill>
                      <a:srgbClr val="FF0000"/>
                    </a:solidFill>
                    <a:latin typeface="Arial" panose="020B0604020202020204" pitchFamily="34" charset="0"/>
                    <a:cs typeface="Arial" panose="020B0604020202020204" pitchFamily="34" charset="0"/>
                  </a:rPr>
                  <a:t>Factura</a:t>
                </a:r>
              </a:p>
              <a:p>
                <a:r>
                  <a:rPr lang="es-MX" sz="1600" b="1" dirty="0" smtClean="0">
                    <a:solidFill>
                      <a:srgbClr val="FF0000"/>
                    </a:solidFill>
                    <a:latin typeface="Arial" panose="020B0604020202020204" pitchFamily="34" charset="0"/>
                    <a:cs typeface="Arial" panose="020B0604020202020204" pitchFamily="34" charset="0"/>
                  </a:rPr>
                  <a:t>Electrónica</a:t>
                </a:r>
                <a:endParaRPr lang="es-MX" sz="1600" b="1" dirty="0">
                  <a:solidFill>
                    <a:srgbClr val="FF0000"/>
                  </a:solidFill>
                  <a:latin typeface="Arial" panose="020B0604020202020204" pitchFamily="34" charset="0"/>
                  <a:cs typeface="Arial" panose="020B0604020202020204" pitchFamily="34" charset="0"/>
                </a:endParaRPr>
              </a:p>
            </p:txBody>
          </p:sp>
        </p:grpSp>
        <p:cxnSp>
          <p:nvCxnSpPr>
            <p:cNvPr id="47" name="46 Conector angular"/>
            <p:cNvCxnSpPr>
              <a:stCxn id="22" idx="3"/>
              <a:endCxn id="19" idx="1"/>
            </p:cNvCxnSpPr>
            <p:nvPr/>
          </p:nvCxnSpPr>
          <p:spPr>
            <a:xfrm>
              <a:off x="2483768" y="1710288"/>
              <a:ext cx="956744" cy="18360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5" name="54 Conector angular"/>
            <p:cNvCxnSpPr>
              <a:stCxn id="36" idx="1"/>
              <a:endCxn id="19" idx="3"/>
            </p:cNvCxnSpPr>
            <p:nvPr/>
          </p:nvCxnSpPr>
          <p:spPr>
            <a:xfrm rot="10800000" flipV="1">
              <a:off x="5990345" y="1710287"/>
              <a:ext cx="872125" cy="1836045"/>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57" name="56 Conector angular"/>
            <p:cNvCxnSpPr>
              <a:stCxn id="28" idx="3"/>
            </p:cNvCxnSpPr>
            <p:nvPr/>
          </p:nvCxnSpPr>
          <p:spPr>
            <a:xfrm flipV="1">
              <a:off x="2636168" y="3727622"/>
              <a:ext cx="804344" cy="1490219"/>
            </a:xfrm>
            <a:prstGeom prst="bentConnector2">
              <a:avLst/>
            </a:prstGeom>
          </p:spPr>
          <p:style>
            <a:lnRef idx="1">
              <a:schemeClr val="accent1"/>
            </a:lnRef>
            <a:fillRef idx="0">
              <a:schemeClr val="accent1"/>
            </a:fillRef>
            <a:effectRef idx="0">
              <a:schemeClr val="accent1"/>
            </a:effectRef>
            <a:fontRef idx="minor">
              <a:schemeClr val="tx1"/>
            </a:fontRef>
          </p:style>
        </p:cxnSp>
        <p:cxnSp>
          <p:nvCxnSpPr>
            <p:cNvPr id="1027" name="1026 Conector angular"/>
            <p:cNvCxnSpPr>
              <a:stCxn id="32" idx="1"/>
            </p:cNvCxnSpPr>
            <p:nvPr/>
          </p:nvCxnSpPr>
          <p:spPr>
            <a:xfrm rot="10800000">
              <a:off x="5497238" y="4077073"/>
              <a:ext cx="1413818" cy="1091479"/>
            </a:xfrm>
            <a:prstGeom prst="bentConnector3">
              <a:avLst/>
            </a:prstGeom>
          </p:spPr>
          <p:style>
            <a:lnRef idx="1">
              <a:schemeClr val="accent1"/>
            </a:lnRef>
            <a:fillRef idx="0">
              <a:schemeClr val="accent1"/>
            </a:fillRef>
            <a:effectRef idx="0">
              <a:schemeClr val="accent1"/>
            </a:effectRef>
            <a:fontRef idx="minor">
              <a:schemeClr val="tx1"/>
            </a:fontRef>
          </p:style>
        </p:cxnSp>
        <p:cxnSp>
          <p:nvCxnSpPr>
            <p:cNvPr id="1034" name="1033 Conector angular"/>
            <p:cNvCxnSpPr>
              <a:stCxn id="25" idx="2"/>
            </p:cNvCxnSpPr>
            <p:nvPr/>
          </p:nvCxnSpPr>
          <p:spPr>
            <a:xfrm rot="5400000" flipH="1" flipV="1">
              <a:off x="2286133" y="2922694"/>
              <a:ext cx="216025" cy="2092732"/>
            </a:xfrm>
            <a:prstGeom prst="bentConnector4">
              <a:avLst>
                <a:gd name="adj1" fmla="val -105821"/>
                <a:gd name="adj2" fmla="val 69310"/>
              </a:avLst>
            </a:prstGeom>
          </p:spPr>
          <p:style>
            <a:lnRef idx="1">
              <a:schemeClr val="accent1"/>
            </a:lnRef>
            <a:fillRef idx="0">
              <a:schemeClr val="accent1"/>
            </a:fillRef>
            <a:effectRef idx="0">
              <a:schemeClr val="accent1"/>
            </a:effectRef>
            <a:fontRef idx="minor">
              <a:schemeClr val="tx1"/>
            </a:fontRef>
          </p:style>
        </p:cxnSp>
        <p:cxnSp>
          <p:nvCxnSpPr>
            <p:cNvPr id="1036" name="1035 Conector angular"/>
            <p:cNvCxnSpPr>
              <a:stCxn id="34" idx="2"/>
            </p:cNvCxnSpPr>
            <p:nvPr/>
          </p:nvCxnSpPr>
          <p:spPr>
            <a:xfrm rot="5400000" flipH="1">
              <a:off x="6790566" y="2927402"/>
              <a:ext cx="349450" cy="1949891"/>
            </a:xfrm>
            <a:prstGeom prst="bentConnector4">
              <a:avLst>
                <a:gd name="adj1" fmla="val -65417"/>
                <a:gd name="adj2" fmla="val 70725"/>
              </a:avLst>
            </a:prstGeom>
          </p:spPr>
          <p:style>
            <a:lnRef idx="1">
              <a:schemeClr val="accent1"/>
            </a:lnRef>
            <a:fillRef idx="0">
              <a:schemeClr val="accent1"/>
            </a:fillRef>
            <a:effectRef idx="0">
              <a:schemeClr val="accent1"/>
            </a:effectRef>
            <a:fontRef idx="minor">
              <a:schemeClr val="tx1"/>
            </a:fontRef>
          </p:style>
        </p:cxnSp>
        <p:cxnSp>
          <p:nvCxnSpPr>
            <p:cNvPr id="1038" name="1037 Conector angular"/>
            <p:cNvCxnSpPr>
              <a:stCxn id="30" idx="0"/>
            </p:cNvCxnSpPr>
            <p:nvPr/>
          </p:nvCxnSpPr>
          <p:spPr>
            <a:xfrm rot="5400000" flipH="1" flipV="1">
              <a:off x="4674377" y="4466379"/>
              <a:ext cx="886814" cy="396233"/>
            </a:xfrm>
            <a:prstGeom prst="bentConnector3">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289982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14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457200" y="178163"/>
            <a:ext cx="8229600" cy="586541"/>
          </a:xfrm>
        </p:spPr>
        <p:txBody>
          <a:bodyPr>
            <a:normAutofit/>
          </a:bodyPr>
          <a:lstStyle/>
          <a:p>
            <a:r>
              <a:rPr lang="es-MX" sz="2800" dirty="0" smtClean="0">
                <a:solidFill>
                  <a:schemeClr val="tx2">
                    <a:lumMod val="75000"/>
                  </a:schemeClr>
                </a:solidFill>
                <a:latin typeface="Arial" panose="020B0604020202020204" pitchFamily="34" charset="0"/>
                <a:cs typeface="Arial" panose="020B0604020202020204" pitchFamily="34" charset="0"/>
              </a:rPr>
              <a:t>COMPROBANTES  FISCALES</a:t>
            </a:r>
            <a:endParaRPr lang="es-MX" sz="2800" dirty="0">
              <a:solidFill>
                <a:schemeClr val="tx2">
                  <a:lumMod val="75000"/>
                </a:schemeClr>
              </a:solidFill>
              <a:latin typeface="Arial" panose="020B0604020202020204" pitchFamily="34" charset="0"/>
              <a:cs typeface="Arial" panose="020B0604020202020204" pitchFamily="34" charset="0"/>
            </a:endParaRPr>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32040" y="2206027"/>
            <a:ext cx="3158480" cy="3158480"/>
          </a:xfrm>
          <a:prstGeom prst="rect">
            <a:avLst/>
          </a:prstGeom>
        </p:spPr>
      </p:pic>
      <p:sp>
        <p:nvSpPr>
          <p:cNvPr id="7" name="6 CuadroTexto"/>
          <p:cNvSpPr txBox="1"/>
          <p:nvPr/>
        </p:nvSpPr>
        <p:spPr>
          <a:xfrm>
            <a:off x="5177425" y="5364508"/>
            <a:ext cx="2803973" cy="584775"/>
          </a:xfrm>
          <a:prstGeom prst="rect">
            <a:avLst/>
          </a:prstGeom>
          <a:noFill/>
          <a:scene3d>
            <a:camera prst="isometricOffAxis1Right"/>
            <a:lightRig rig="threePt" dir="t"/>
          </a:scene3d>
        </p:spPr>
        <p:txBody>
          <a:bodyPr wrap="none" rtlCol="0">
            <a:spAutoFit/>
          </a:bodyPr>
          <a:lstStyle/>
          <a:p>
            <a:r>
              <a:rPr lang="es-MX" sz="32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CFDI Original</a:t>
            </a:r>
            <a:endParaRPr lang="es-MX" sz="32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18" name="17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8960" y="1052737"/>
            <a:ext cx="2764045" cy="2783924"/>
          </a:xfrm>
          <a:prstGeom prst="rect">
            <a:avLst/>
          </a:prstGeom>
        </p:spPr>
      </p:pic>
      <p:sp>
        <p:nvSpPr>
          <p:cNvPr id="5" name="4 Rectángulo"/>
          <p:cNvSpPr/>
          <p:nvPr/>
        </p:nvSpPr>
        <p:spPr>
          <a:xfrm>
            <a:off x="899595" y="1893305"/>
            <a:ext cx="2078183" cy="830997"/>
          </a:xfrm>
          <a:prstGeom prst="rect">
            <a:avLst/>
          </a:prstGeom>
          <a:scene3d>
            <a:camera prst="isometricOffAxis1Right"/>
            <a:lightRig rig="threePt" dir="t"/>
          </a:scene3d>
        </p:spPr>
        <p:txBody>
          <a:bodyPr>
            <a:spAutoFit/>
          </a:bodyPr>
          <a:lstStyle/>
          <a:p>
            <a:pPr marL="285750" indent="-285750">
              <a:buFont typeface="Wingdings" panose="05000000000000000000" pitchFamily="2" charset="2"/>
              <a:buChar char="ü"/>
            </a:pPr>
            <a:r>
              <a:rPr lang="es-MX" sz="1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Datos de la Empresa</a:t>
            </a:r>
          </a:p>
          <a:p>
            <a:pPr marL="285750" indent="-285750">
              <a:buFont typeface="Wingdings" panose="05000000000000000000" pitchFamily="2" charset="2"/>
              <a:buChar char="ü"/>
            </a:pPr>
            <a:r>
              <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Datos del </a:t>
            </a:r>
            <a:r>
              <a:rPr lang="es-MX" sz="1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Pago</a:t>
            </a:r>
            <a:endPar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pic>
        <p:nvPicPr>
          <p:cNvPr id="42" name="41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389" y="3978355"/>
            <a:ext cx="2764800" cy="2786125"/>
          </a:xfrm>
          <a:prstGeom prst="rect">
            <a:avLst/>
          </a:prstGeom>
        </p:spPr>
      </p:pic>
      <p:sp>
        <p:nvSpPr>
          <p:cNvPr id="6" name="5 Rectángulo"/>
          <p:cNvSpPr/>
          <p:nvPr/>
        </p:nvSpPr>
        <p:spPr>
          <a:xfrm>
            <a:off x="899592" y="4941171"/>
            <a:ext cx="1593304" cy="584775"/>
          </a:xfrm>
          <a:prstGeom prst="rect">
            <a:avLst/>
          </a:prstGeom>
          <a:scene3d>
            <a:camera prst="isometricOffAxis1Right"/>
            <a:lightRig rig="threePt" dir="t"/>
          </a:scene3d>
        </p:spPr>
        <p:txBody>
          <a:bodyPr wrap="square">
            <a:spAutoFit/>
          </a:bodyPr>
          <a:lstStyle/>
          <a:p>
            <a:pPr marL="285750" indent="-285750">
              <a:buFont typeface="Wingdings" panose="05000000000000000000" pitchFamily="2" charset="2"/>
              <a:buChar char="ü"/>
            </a:pPr>
            <a:r>
              <a:rPr lang="es-MX" sz="1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Fiel </a:t>
            </a:r>
            <a:endPar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285750" indent="-285750">
              <a:buFont typeface="Wingdings" panose="05000000000000000000" pitchFamily="2" charset="2"/>
              <a:buChar char="ü"/>
            </a:pPr>
            <a:r>
              <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Certificado</a:t>
            </a:r>
          </a:p>
        </p:txBody>
      </p:sp>
      <p:sp>
        <p:nvSpPr>
          <p:cNvPr id="11" name="10 Flecha derecha"/>
          <p:cNvSpPr/>
          <p:nvPr/>
        </p:nvSpPr>
        <p:spPr>
          <a:xfrm>
            <a:off x="3635896" y="2540518"/>
            <a:ext cx="1296144" cy="81647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43" name="42 Flecha derecha"/>
          <p:cNvSpPr/>
          <p:nvPr/>
        </p:nvSpPr>
        <p:spPr>
          <a:xfrm>
            <a:off x="3635896" y="4268710"/>
            <a:ext cx="1296144" cy="816476"/>
          </a:xfrm>
          <a:prstGeom prst="righ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8" name="7 Flecha abajo"/>
          <p:cNvSpPr/>
          <p:nvPr/>
        </p:nvSpPr>
        <p:spPr>
          <a:xfrm>
            <a:off x="7766480" y="5881043"/>
            <a:ext cx="797024" cy="815197"/>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9" name="8 Rectángulo"/>
          <p:cNvSpPr/>
          <p:nvPr/>
        </p:nvSpPr>
        <p:spPr>
          <a:xfrm>
            <a:off x="1016312" y="1286179"/>
            <a:ext cx="1367810" cy="584775"/>
          </a:xfrm>
          <a:prstGeom prst="rect">
            <a:avLst/>
          </a:prstGeom>
        </p:spPr>
        <p:txBody>
          <a:bodyPr wrap="none">
            <a:spAutoFit/>
          </a:bodyPr>
          <a:lstStyle/>
          <a:p>
            <a:r>
              <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Emisión de </a:t>
            </a:r>
            <a:endParaRPr lang="es-MX" sz="1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s-MX" sz="1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Factura</a:t>
            </a:r>
            <a:endPar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0" name="9 Rectángulo"/>
          <p:cNvSpPr/>
          <p:nvPr/>
        </p:nvSpPr>
        <p:spPr>
          <a:xfrm>
            <a:off x="1005631" y="4180147"/>
            <a:ext cx="1279517" cy="584775"/>
          </a:xfrm>
          <a:prstGeom prst="rect">
            <a:avLst/>
          </a:prstGeom>
        </p:spPr>
        <p:txBody>
          <a:bodyPr wrap="none">
            <a:spAutoFit/>
          </a:bodyPr>
          <a:lstStyle/>
          <a:p>
            <a:r>
              <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Datos de </a:t>
            </a:r>
            <a:r>
              <a:rPr lang="es-MX" sz="1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a:t>
            </a:r>
          </a:p>
          <a:p>
            <a:pPr algn="ctr"/>
            <a:r>
              <a:rPr lang="es-MX" sz="1600" b="1" dirty="0" smtClean="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Empresa</a:t>
            </a:r>
            <a:endParaRPr lang="es-MX" sz="1600" b="1" dirty="0">
              <a:solidFill>
                <a:schemeClr val="tx2">
                  <a:lumMod val="75000"/>
                </a:schemeClr>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048473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23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457200" y="188640"/>
            <a:ext cx="8229600" cy="586541"/>
          </a:xfrm>
        </p:spPr>
        <p:txBody>
          <a:bodyPr>
            <a:normAutofit/>
          </a:bodyPr>
          <a:lstStyle/>
          <a:p>
            <a:r>
              <a:rPr lang="es-MX" sz="2800" b="1" dirty="0" smtClean="0">
                <a:solidFill>
                  <a:schemeClr val="tx2">
                    <a:lumMod val="75000"/>
                  </a:schemeClr>
                </a:solidFill>
                <a:latin typeface="Arial" panose="020B0604020202020204" pitchFamily="34" charset="0"/>
                <a:cs typeface="Arial" panose="020B0604020202020204" pitchFamily="34" charset="0"/>
              </a:rPr>
              <a:t>COMPROBANTES  FISCALES</a:t>
            </a:r>
            <a:endParaRPr lang="es-MX" sz="2800" b="1" dirty="0">
              <a:solidFill>
                <a:schemeClr val="tx2">
                  <a:lumMod val="75000"/>
                </a:schemeClr>
              </a:solidFill>
              <a:latin typeface="Arial" panose="020B0604020202020204" pitchFamily="34" charset="0"/>
              <a:cs typeface="Arial" panose="020B0604020202020204" pitchFamily="34" charset="0"/>
            </a:endParaRPr>
          </a:p>
        </p:txBody>
      </p:sp>
      <p:sp>
        <p:nvSpPr>
          <p:cNvPr id="10" name="9 CuadroTexto"/>
          <p:cNvSpPr txBox="1"/>
          <p:nvPr/>
        </p:nvSpPr>
        <p:spPr>
          <a:xfrm>
            <a:off x="1754996" y="1187460"/>
            <a:ext cx="5985356" cy="369332"/>
          </a:xfrm>
          <a:prstGeom prst="rect">
            <a:avLst/>
          </a:prstGeom>
          <a:noFill/>
          <a:effectLst>
            <a:outerShdw blurRad="152400" dist="317500" dir="5400000" sx="90000" sy="-19000" rotWithShape="0">
              <a:prstClr val="black">
                <a:alpha val="15000"/>
              </a:prstClr>
            </a:outerShdw>
          </a:effectLst>
          <a:scene3d>
            <a:camera prst="obliqueTopLeft"/>
            <a:lightRig rig="threePt" dir="t"/>
          </a:scene3d>
          <a:sp3d>
            <a:bevelT prst="angle"/>
          </a:sp3d>
        </p:spPr>
        <p:txBody>
          <a:bodyPr wrap="none" rtlCol="0">
            <a:spAutoFit/>
          </a:bodyPr>
          <a:lstStyle/>
          <a:p>
            <a:r>
              <a:rPr lang="es-MX" b="1" dirty="0" smtClean="0">
                <a:solidFill>
                  <a:schemeClr val="tx2">
                    <a:lumMod val="75000"/>
                  </a:schemeClr>
                </a:solidFill>
                <a:latin typeface="Arial" panose="020B0604020202020204" pitchFamily="34" charset="0"/>
                <a:cs typeface="Arial" panose="020B0604020202020204" pitchFamily="34" charset="0"/>
              </a:rPr>
              <a:t>Envío al Pac (Proveedor Autorizado De Certificación)</a:t>
            </a:r>
            <a:endParaRPr lang="es-MX" b="1" dirty="0">
              <a:solidFill>
                <a:schemeClr val="tx2">
                  <a:lumMod val="75000"/>
                </a:schemeClr>
              </a:solidFill>
              <a:latin typeface="Arial" panose="020B0604020202020204" pitchFamily="34" charset="0"/>
              <a:cs typeface="Arial" panose="020B0604020202020204" pitchFamily="34" charset="0"/>
            </a:endParaRPr>
          </a:p>
        </p:txBody>
      </p:sp>
      <p:sp>
        <p:nvSpPr>
          <p:cNvPr id="9" name="8 CuadroTexto"/>
          <p:cNvSpPr txBox="1"/>
          <p:nvPr/>
        </p:nvSpPr>
        <p:spPr>
          <a:xfrm>
            <a:off x="7549616" y="4294840"/>
            <a:ext cx="1415772" cy="646331"/>
          </a:xfrm>
          <a:prstGeom prst="rect">
            <a:avLst/>
          </a:prstGeom>
          <a:noFill/>
          <a:scene3d>
            <a:camera prst="isometricOffAxis1Right"/>
            <a:lightRig rig="threePt" dir="t"/>
          </a:scene3d>
        </p:spPr>
        <p:txBody>
          <a:bodyPr wrap="none" rtlCol="0">
            <a:spAutoFit/>
          </a:bodyPr>
          <a:lstStyle/>
          <a:p>
            <a:pPr algn="ctr"/>
            <a:r>
              <a:rPr lang="es-MX" b="1" dirty="0" smtClean="0">
                <a:solidFill>
                  <a:schemeClr val="tx2">
                    <a:lumMod val="75000"/>
                  </a:schemeClr>
                </a:solidFill>
                <a:latin typeface="Arial" panose="020B0604020202020204" pitchFamily="34" charset="0"/>
                <a:cs typeface="Arial" panose="020B0604020202020204" pitchFamily="34" charset="0"/>
              </a:rPr>
              <a:t>Recepción </a:t>
            </a:r>
          </a:p>
          <a:p>
            <a:pPr algn="ctr"/>
            <a:r>
              <a:rPr lang="es-MX" b="1" dirty="0" smtClean="0">
                <a:solidFill>
                  <a:schemeClr val="tx2">
                    <a:lumMod val="75000"/>
                  </a:schemeClr>
                </a:solidFill>
                <a:latin typeface="Arial" panose="020B0604020202020204" pitchFamily="34" charset="0"/>
                <a:cs typeface="Arial" panose="020B0604020202020204" pitchFamily="34" charset="0"/>
              </a:rPr>
              <a:t>del CFDI</a:t>
            </a:r>
            <a:endParaRPr lang="es-MX" b="1" dirty="0">
              <a:solidFill>
                <a:schemeClr val="tx2">
                  <a:lumMod val="75000"/>
                </a:schemeClr>
              </a:solidFill>
              <a:latin typeface="Arial" panose="020B0604020202020204" pitchFamily="34" charset="0"/>
              <a:cs typeface="Arial" panose="020B0604020202020204" pitchFamily="34" charset="0"/>
            </a:endParaRPr>
          </a:p>
        </p:txBody>
      </p:sp>
      <p:sp>
        <p:nvSpPr>
          <p:cNvPr id="14" name="13 CuadroTexto"/>
          <p:cNvSpPr txBox="1"/>
          <p:nvPr/>
        </p:nvSpPr>
        <p:spPr>
          <a:xfrm>
            <a:off x="5133174" y="4288454"/>
            <a:ext cx="1928733" cy="923330"/>
          </a:xfrm>
          <a:prstGeom prst="rect">
            <a:avLst/>
          </a:prstGeom>
          <a:noFill/>
          <a:scene3d>
            <a:camera prst="isometricOffAxis1Right"/>
            <a:lightRig rig="threePt" dir="t"/>
          </a:scene3d>
        </p:spPr>
        <p:txBody>
          <a:bodyPr wrap="none" rtlCol="0">
            <a:spAutoFit/>
          </a:bodyPr>
          <a:lstStyle/>
          <a:p>
            <a:pPr algn="ctr"/>
            <a:r>
              <a:rPr lang="es-MX" b="1" dirty="0" smtClean="0">
                <a:solidFill>
                  <a:schemeClr val="tx2">
                    <a:lumMod val="75000"/>
                  </a:schemeClr>
                </a:solidFill>
                <a:latin typeface="Arial" panose="020B0604020202020204" pitchFamily="34" charset="0"/>
                <a:cs typeface="Arial" panose="020B0604020202020204" pitchFamily="34" charset="0"/>
              </a:rPr>
              <a:t>Validación de</a:t>
            </a:r>
          </a:p>
          <a:p>
            <a:pPr algn="ctr"/>
            <a:r>
              <a:rPr lang="es-MX" b="1" dirty="0" smtClean="0">
                <a:solidFill>
                  <a:schemeClr val="tx2">
                    <a:lumMod val="75000"/>
                  </a:schemeClr>
                </a:solidFill>
                <a:latin typeface="Arial" panose="020B0604020202020204" pitchFamily="34" charset="0"/>
                <a:cs typeface="Arial" panose="020B0604020202020204" pitchFamily="34" charset="0"/>
              </a:rPr>
              <a:t>Requerimientos</a:t>
            </a:r>
          </a:p>
          <a:p>
            <a:pPr algn="ctr"/>
            <a:r>
              <a:rPr lang="es-MX" b="1" dirty="0" smtClean="0">
                <a:solidFill>
                  <a:schemeClr val="tx2">
                    <a:lumMod val="75000"/>
                  </a:schemeClr>
                </a:solidFill>
                <a:latin typeface="Arial" panose="020B0604020202020204" pitchFamily="34" charset="0"/>
                <a:cs typeface="Arial" panose="020B0604020202020204" pitchFamily="34" charset="0"/>
              </a:rPr>
              <a:t>Acorde al SAT</a:t>
            </a:r>
            <a:endParaRPr lang="es-MX" b="1" dirty="0">
              <a:solidFill>
                <a:schemeClr val="tx2">
                  <a:lumMod val="75000"/>
                </a:schemeClr>
              </a:solidFill>
              <a:latin typeface="Arial" panose="020B0604020202020204" pitchFamily="34" charset="0"/>
              <a:cs typeface="Arial" panose="020B0604020202020204" pitchFamily="34" charset="0"/>
            </a:endParaRPr>
          </a:p>
        </p:txBody>
      </p:sp>
      <p:sp>
        <p:nvSpPr>
          <p:cNvPr id="15" name="14 CuadroTexto"/>
          <p:cNvSpPr txBox="1"/>
          <p:nvPr/>
        </p:nvSpPr>
        <p:spPr>
          <a:xfrm>
            <a:off x="3300072" y="4316957"/>
            <a:ext cx="1646605" cy="646331"/>
          </a:xfrm>
          <a:prstGeom prst="rect">
            <a:avLst/>
          </a:prstGeom>
          <a:noFill/>
          <a:scene3d>
            <a:camera prst="isometricOffAxis1Right"/>
            <a:lightRig rig="threePt" dir="t"/>
          </a:scene3d>
        </p:spPr>
        <p:txBody>
          <a:bodyPr wrap="none" rtlCol="0">
            <a:spAutoFit/>
          </a:bodyPr>
          <a:lstStyle/>
          <a:p>
            <a:pPr algn="ctr"/>
            <a:r>
              <a:rPr lang="es-MX" b="1" dirty="0" smtClean="0">
                <a:solidFill>
                  <a:schemeClr val="tx2">
                    <a:lumMod val="75000"/>
                  </a:schemeClr>
                </a:solidFill>
                <a:latin typeface="Arial" panose="020B0604020202020204" pitchFamily="34" charset="0"/>
                <a:cs typeface="Arial" panose="020B0604020202020204" pitchFamily="34" charset="0"/>
              </a:rPr>
              <a:t>Certificación </a:t>
            </a:r>
          </a:p>
          <a:p>
            <a:pPr algn="ctr"/>
            <a:r>
              <a:rPr lang="es-MX" b="1" dirty="0" smtClean="0">
                <a:solidFill>
                  <a:schemeClr val="tx2">
                    <a:lumMod val="75000"/>
                  </a:schemeClr>
                </a:solidFill>
                <a:latin typeface="Arial" panose="020B0604020202020204" pitchFamily="34" charset="0"/>
                <a:cs typeface="Arial" panose="020B0604020202020204" pitchFamily="34" charset="0"/>
              </a:rPr>
              <a:t>del CFDI</a:t>
            </a:r>
            <a:endParaRPr lang="es-MX" b="1" dirty="0">
              <a:solidFill>
                <a:schemeClr val="tx2">
                  <a:lumMod val="75000"/>
                </a:schemeClr>
              </a:solidFill>
              <a:latin typeface="Arial" panose="020B0604020202020204" pitchFamily="34" charset="0"/>
              <a:cs typeface="Arial" panose="020B0604020202020204" pitchFamily="34" charset="0"/>
            </a:endParaRPr>
          </a:p>
        </p:txBody>
      </p:sp>
      <p:pic>
        <p:nvPicPr>
          <p:cNvPr id="22" name="21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68660" y="2731634"/>
            <a:ext cx="1415593" cy="1440000"/>
          </a:xfrm>
          <a:prstGeom prst="rect">
            <a:avLst/>
          </a:prstGeom>
        </p:spPr>
      </p:pic>
      <p:pic>
        <p:nvPicPr>
          <p:cNvPr id="23" name="22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3172" y="2113718"/>
            <a:ext cx="2104469" cy="1260000"/>
          </a:xfrm>
          <a:prstGeom prst="rect">
            <a:avLst/>
          </a:prstGeom>
        </p:spPr>
      </p:pic>
      <p:pic>
        <p:nvPicPr>
          <p:cNvPr id="30" name="29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2256" y="4017121"/>
            <a:ext cx="1644128" cy="1644128"/>
          </a:xfrm>
          <a:prstGeom prst="rect">
            <a:avLst/>
          </a:prstGeom>
        </p:spPr>
      </p:pic>
      <p:sp>
        <p:nvSpPr>
          <p:cNvPr id="39" name="38 CuadroTexto"/>
          <p:cNvSpPr txBox="1"/>
          <p:nvPr/>
        </p:nvSpPr>
        <p:spPr>
          <a:xfrm>
            <a:off x="467547" y="5883207"/>
            <a:ext cx="1749197" cy="369332"/>
          </a:xfrm>
          <a:prstGeom prst="rect">
            <a:avLst/>
          </a:prstGeom>
          <a:noFill/>
          <a:ln>
            <a:noFill/>
          </a:ln>
          <a:scene3d>
            <a:camera prst="isometricOffAxis1Right"/>
            <a:lightRig rig="threePt" dir="t"/>
          </a:scene3d>
        </p:spPr>
        <p:txBody>
          <a:bodyPr wrap="none" rtlCol="0">
            <a:spAutoFit/>
          </a:bodyPr>
          <a:lstStyle/>
          <a:p>
            <a:r>
              <a:rPr lang="es-MX" b="1" dirty="0" smtClean="0">
                <a:solidFill>
                  <a:schemeClr val="tx2">
                    <a:lumMod val="75000"/>
                  </a:schemeClr>
                </a:solidFill>
                <a:latin typeface="Arial" panose="020B0604020202020204" pitchFamily="34" charset="0"/>
                <a:cs typeface="Arial" panose="020B0604020202020204" pitchFamily="34" charset="0"/>
              </a:rPr>
              <a:t>Contribuyente</a:t>
            </a:r>
            <a:endParaRPr lang="es-MX" b="1" dirty="0">
              <a:solidFill>
                <a:schemeClr val="tx2">
                  <a:lumMod val="75000"/>
                </a:schemeClr>
              </a:solidFill>
              <a:latin typeface="Arial" panose="020B0604020202020204" pitchFamily="34" charset="0"/>
              <a:cs typeface="Arial" panose="020B0604020202020204" pitchFamily="34" charset="0"/>
            </a:endParaRPr>
          </a:p>
        </p:txBody>
      </p:sp>
      <p:grpSp>
        <p:nvGrpSpPr>
          <p:cNvPr id="12" name="11 Grupo"/>
          <p:cNvGrpSpPr/>
          <p:nvPr/>
        </p:nvGrpSpPr>
        <p:grpSpPr>
          <a:xfrm>
            <a:off x="6900472" y="2722647"/>
            <a:ext cx="2136024" cy="1440000"/>
            <a:chOff x="6804248" y="2722647"/>
            <a:chExt cx="2136024" cy="1440000"/>
          </a:xfrm>
        </p:grpSpPr>
        <p:sp>
          <p:nvSpPr>
            <p:cNvPr id="8" name="7 Flecha izquierda"/>
            <p:cNvSpPr/>
            <p:nvPr/>
          </p:nvSpPr>
          <p:spPr>
            <a:xfrm>
              <a:off x="6804248" y="3074993"/>
              <a:ext cx="936104" cy="735307"/>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pic>
          <p:nvPicPr>
            <p:cNvPr id="20" name="1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20272" y="2722647"/>
              <a:ext cx="1920000" cy="1440000"/>
            </a:xfrm>
            <a:prstGeom prst="rect">
              <a:avLst/>
            </a:prstGeom>
          </p:spPr>
        </p:pic>
      </p:grpSp>
      <p:grpSp>
        <p:nvGrpSpPr>
          <p:cNvPr id="11" name="10 Grupo"/>
          <p:cNvGrpSpPr/>
          <p:nvPr/>
        </p:nvGrpSpPr>
        <p:grpSpPr>
          <a:xfrm>
            <a:off x="4956256" y="2743718"/>
            <a:ext cx="1728192" cy="1440000"/>
            <a:chOff x="4860032" y="2743718"/>
            <a:chExt cx="1728192" cy="1440000"/>
          </a:xfrm>
        </p:grpSpPr>
        <p:sp>
          <p:nvSpPr>
            <p:cNvPr id="41" name="40 Flecha izquierda"/>
            <p:cNvSpPr/>
            <p:nvPr/>
          </p:nvSpPr>
          <p:spPr>
            <a:xfrm>
              <a:off x="4860032" y="3068960"/>
              <a:ext cx="936104" cy="735307"/>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pic>
          <p:nvPicPr>
            <p:cNvPr id="21" name="20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107080" y="2743718"/>
              <a:ext cx="1481144" cy="1440000"/>
            </a:xfrm>
            <a:prstGeom prst="rect">
              <a:avLst/>
            </a:prstGeom>
          </p:spPr>
        </p:pic>
      </p:grpSp>
      <p:sp>
        <p:nvSpPr>
          <p:cNvPr id="42" name="41 Flecha izquierda"/>
          <p:cNvSpPr/>
          <p:nvPr/>
        </p:nvSpPr>
        <p:spPr>
          <a:xfrm rot="1592395">
            <a:off x="2512593" y="2893043"/>
            <a:ext cx="936104" cy="735307"/>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43" name="42 Flecha izquierda"/>
          <p:cNvSpPr/>
          <p:nvPr/>
        </p:nvSpPr>
        <p:spPr>
          <a:xfrm rot="19814410">
            <a:off x="2507023" y="3861087"/>
            <a:ext cx="936104" cy="735307"/>
          </a:xfrm>
          <a:prstGeom prst="left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
        <p:nvSpPr>
          <p:cNvPr id="4" name="3 Flecha abajo"/>
          <p:cNvSpPr/>
          <p:nvPr/>
        </p:nvSpPr>
        <p:spPr>
          <a:xfrm>
            <a:off x="7828387" y="1651740"/>
            <a:ext cx="671968" cy="1008112"/>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s-MX"/>
          </a:p>
        </p:txBody>
      </p:sp>
    </p:spTree>
    <p:extLst>
      <p:ext uri="{BB962C8B-B14F-4D97-AF65-F5344CB8AC3E}">
        <p14:creationId xmlns:p14="http://schemas.microsoft.com/office/powerpoint/2010/main" val="15478669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15 Imagen" descr="Fondo Plantilla PP.jpg"/>
          <p:cNvPicPr>
            <a:picLocks noChangeAspect="1"/>
          </p:cNvPicPr>
          <p:nvPr/>
        </p:nvPicPr>
        <p:blipFill>
          <a:blip r:embed="rId3" cstate="print"/>
          <a:stretch>
            <a:fillRect/>
          </a:stretch>
        </p:blipFill>
        <p:spPr>
          <a:xfrm>
            <a:off x="0" y="0"/>
            <a:ext cx="9144000" cy="6858000"/>
          </a:xfrm>
          <a:prstGeom prst="rect">
            <a:avLst/>
          </a:prstGeom>
        </p:spPr>
      </p:pic>
      <p:sp>
        <p:nvSpPr>
          <p:cNvPr id="2" name="1 Título"/>
          <p:cNvSpPr>
            <a:spLocks noGrp="1"/>
          </p:cNvSpPr>
          <p:nvPr>
            <p:ph type="title"/>
          </p:nvPr>
        </p:nvSpPr>
        <p:spPr>
          <a:xfrm>
            <a:off x="439513" y="44624"/>
            <a:ext cx="8229600" cy="706090"/>
          </a:xfrm>
        </p:spPr>
        <p:txBody>
          <a:bodyPr>
            <a:normAutofit fontScale="90000"/>
          </a:bodyPr>
          <a:lstStyle/>
          <a:p>
            <a:r>
              <a:rPr lang="es-MX" b="1" dirty="0" smtClean="0">
                <a:solidFill>
                  <a:schemeClr val="tx2">
                    <a:lumMod val="75000"/>
                  </a:schemeClr>
                </a:solidFill>
              </a:rPr>
              <a:t>Impresión de CFDI</a:t>
            </a:r>
            <a:endParaRPr lang="es-MX" b="1" dirty="0">
              <a:solidFill>
                <a:schemeClr val="tx2">
                  <a:lumMod val="75000"/>
                </a:schemeClr>
              </a:solidFill>
            </a:endParaRPr>
          </a:p>
        </p:txBody>
      </p:sp>
      <p:sp>
        <p:nvSpPr>
          <p:cNvPr id="3" name="2 Rectángulo"/>
          <p:cNvSpPr/>
          <p:nvPr/>
        </p:nvSpPr>
        <p:spPr>
          <a:xfrm>
            <a:off x="460201" y="993502"/>
            <a:ext cx="8208912" cy="923330"/>
          </a:xfrm>
          <a:prstGeom prst="rect">
            <a:avLst/>
          </a:prstGeom>
        </p:spPr>
        <p:txBody>
          <a:bodyPr wrap="square">
            <a:spAutoFit/>
          </a:bodyPr>
          <a:lstStyle/>
          <a:p>
            <a:pPr algn="just"/>
            <a:r>
              <a:rPr lang="es-MX" dirty="0" smtClean="0">
                <a:solidFill>
                  <a:schemeClr val="tx2">
                    <a:lumMod val="75000"/>
                  </a:schemeClr>
                </a:solidFill>
                <a:latin typeface="Arial" panose="020B0604020202020204" pitchFamily="34" charset="0"/>
                <a:cs typeface="Arial" panose="020B0604020202020204" pitchFamily="34" charset="0"/>
              </a:rPr>
              <a:t>Ahora</a:t>
            </a:r>
            <a:r>
              <a:rPr lang="es-MX" dirty="0">
                <a:solidFill>
                  <a:schemeClr val="tx2">
                    <a:lumMod val="75000"/>
                  </a:schemeClr>
                </a:solidFill>
                <a:latin typeface="Arial" panose="020B0604020202020204" pitchFamily="34" charset="0"/>
                <a:cs typeface="Arial" panose="020B0604020202020204" pitchFamily="34" charset="0"/>
              </a:rPr>
              <a:t>, los </a:t>
            </a:r>
            <a:r>
              <a:rPr lang="es-MX" dirty="0" smtClean="0">
                <a:solidFill>
                  <a:schemeClr val="tx2">
                    <a:lumMod val="75000"/>
                  </a:schemeClr>
                </a:solidFill>
                <a:latin typeface="Arial" panose="020B0604020202020204" pitchFamily="34" charset="0"/>
                <a:cs typeface="Arial" panose="020B0604020202020204" pitchFamily="34" charset="0"/>
              </a:rPr>
              <a:t>comprobantes fiscales en </a:t>
            </a:r>
            <a:r>
              <a:rPr lang="es-MX" dirty="0">
                <a:solidFill>
                  <a:schemeClr val="tx2">
                    <a:lumMod val="75000"/>
                  </a:schemeClr>
                </a:solidFill>
                <a:latin typeface="Arial" panose="020B0604020202020204" pitchFamily="34" charset="0"/>
                <a:cs typeface="Arial" panose="020B0604020202020204" pitchFamily="34" charset="0"/>
              </a:rPr>
              <a:t>México son CFDI, por lo que </a:t>
            </a:r>
            <a:r>
              <a:rPr lang="es-MX" dirty="0" smtClean="0">
                <a:solidFill>
                  <a:schemeClr val="tx2">
                    <a:lumMod val="75000"/>
                  </a:schemeClr>
                </a:solidFill>
                <a:latin typeface="Arial" panose="020B0604020202020204" pitchFamily="34" charset="0"/>
                <a:cs typeface="Arial" panose="020B0604020202020204" pitchFamily="34" charset="0"/>
              </a:rPr>
              <a:t>se requiere de </a:t>
            </a:r>
            <a:r>
              <a:rPr lang="es-MX" dirty="0">
                <a:solidFill>
                  <a:schemeClr val="tx2">
                    <a:lumMod val="75000"/>
                  </a:schemeClr>
                </a:solidFill>
                <a:latin typeface="Arial" panose="020B0604020202020204" pitchFamily="34" charset="0"/>
                <a:cs typeface="Arial" panose="020B0604020202020204" pitchFamily="34" charset="0"/>
              </a:rPr>
              <a:t>un sistema que </a:t>
            </a:r>
            <a:r>
              <a:rPr lang="es-MX" dirty="0" smtClean="0">
                <a:solidFill>
                  <a:schemeClr val="tx2">
                    <a:lumMod val="75000"/>
                  </a:schemeClr>
                </a:solidFill>
                <a:latin typeface="Arial" panose="020B0604020202020204" pitchFamily="34" charset="0"/>
                <a:cs typeface="Arial" panose="020B0604020202020204" pitchFamily="34" charset="0"/>
              </a:rPr>
              <a:t>permita emitir facturas electrónicas como </a:t>
            </a:r>
            <a:r>
              <a:rPr lang="es-MX" dirty="0">
                <a:solidFill>
                  <a:schemeClr val="tx2">
                    <a:lumMod val="75000"/>
                  </a:schemeClr>
                </a:solidFill>
                <a:latin typeface="Arial" panose="020B0604020202020204" pitchFamily="34" charset="0"/>
                <a:cs typeface="Arial" panose="020B0604020202020204" pitchFamily="34" charset="0"/>
              </a:rPr>
              <a:t>comprobantes fiscales digitales.</a:t>
            </a:r>
          </a:p>
        </p:txBody>
      </p:sp>
      <p:pic>
        <p:nvPicPr>
          <p:cNvPr id="7" name="6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4485" y="3000585"/>
            <a:ext cx="1296000" cy="1296000"/>
          </a:xfrm>
          <a:prstGeom prst="rect">
            <a:avLst/>
          </a:prstGeom>
        </p:spPr>
      </p:pic>
      <p:sp>
        <p:nvSpPr>
          <p:cNvPr id="9" name="8 Rectángulo"/>
          <p:cNvSpPr/>
          <p:nvPr/>
        </p:nvSpPr>
        <p:spPr>
          <a:xfrm>
            <a:off x="2794608" y="4434829"/>
            <a:ext cx="1561368" cy="923330"/>
          </a:xfrm>
          <a:prstGeom prst="rect">
            <a:avLst/>
          </a:prstGeom>
          <a:scene3d>
            <a:camera prst="isometricOffAxis1Right"/>
            <a:lightRig rig="threePt" dir="t"/>
          </a:scene3d>
        </p:spPr>
        <p:txBody>
          <a:bodyPr>
            <a:spAutoFit/>
          </a:bodyPr>
          <a:lstStyle/>
          <a:p>
            <a:pPr algn="ctr"/>
            <a:r>
              <a:rPr lang="es-MX" b="1" dirty="0" smtClean="0">
                <a:solidFill>
                  <a:schemeClr val="tx2">
                    <a:lumMod val="75000"/>
                  </a:schemeClr>
                </a:solidFill>
              </a:rPr>
              <a:t>Código de Barras</a:t>
            </a:r>
          </a:p>
          <a:p>
            <a:pPr algn="ctr"/>
            <a:r>
              <a:rPr lang="es-MX" b="1" dirty="0" smtClean="0">
                <a:solidFill>
                  <a:schemeClr val="tx2">
                    <a:lumMod val="75000"/>
                  </a:schemeClr>
                </a:solidFill>
              </a:rPr>
              <a:t>Bidimensional</a:t>
            </a:r>
            <a:endParaRPr lang="es-MX" b="1" dirty="0">
              <a:solidFill>
                <a:schemeClr val="tx2">
                  <a:lumMod val="75000"/>
                </a:schemeClr>
              </a:solidFill>
            </a:endParaRPr>
          </a:p>
        </p:txBody>
      </p:sp>
      <p:pic>
        <p:nvPicPr>
          <p:cNvPr id="8" name="7 Image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62408" y="3002835"/>
            <a:ext cx="1296000" cy="1296000"/>
          </a:xfrm>
          <a:prstGeom prst="rect">
            <a:avLst/>
          </a:prstGeom>
        </p:spPr>
      </p:pic>
      <p:sp>
        <p:nvSpPr>
          <p:cNvPr id="10" name="9 Rectángulo"/>
          <p:cNvSpPr/>
          <p:nvPr/>
        </p:nvSpPr>
        <p:spPr>
          <a:xfrm>
            <a:off x="5123873" y="4440747"/>
            <a:ext cx="1173079" cy="369332"/>
          </a:xfrm>
          <a:prstGeom prst="rect">
            <a:avLst/>
          </a:prstGeom>
          <a:scene3d>
            <a:camera prst="isometricOffAxis1Right"/>
            <a:lightRig rig="threePt" dir="t"/>
          </a:scene3d>
        </p:spPr>
        <p:txBody>
          <a:bodyPr>
            <a:spAutoFit/>
          </a:bodyPr>
          <a:lstStyle/>
          <a:p>
            <a:pPr algn="ctr"/>
            <a:r>
              <a:rPr lang="es-MX" b="1" dirty="0" smtClean="0">
                <a:solidFill>
                  <a:schemeClr val="tx2">
                    <a:lumMod val="75000"/>
                  </a:schemeClr>
                </a:solidFill>
              </a:rPr>
              <a:t>XML Fiscal</a:t>
            </a:r>
          </a:p>
        </p:txBody>
      </p:sp>
      <p:sp>
        <p:nvSpPr>
          <p:cNvPr id="12" name="11 Rectángulo"/>
          <p:cNvSpPr/>
          <p:nvPr/>
        </p:nvSpPr>
        <p:spPr>
          <a:xfrm>
            <a:off x="7187095" y="4331569"/>
            <a:ext cx="1561369" cy="1200329"/>
          </a:xfrm>
          <a:prstGeom prst="rect">
            <a:avLst/>
          </a:prstGeom>
          <a:scene3d>
            <a:camera prst="isometricOffAxis1Right"/>
            <a:lightRig rig="threePt" dir="t"/>
          </a:scene3d>
        </p:spPr>
        <p:txBody>
          <a:bodyPr>
            <a:spAutoFit/>
          </a:bodyPr>
          <a:lstStyle/>
          <a:p>
            <a:pPr algn="ctr"/>
            <a:r>
              <a:rPr lang="es-MX" b="1" dirty="0" smtClean="0">
                <a:solidFill>
                  <a:schemeClr val="tx2">
                    <a:lumMod val="75000"/>
                  </a:schemeClr>
                </a:solidFill>
              </a:rPr>
              <a:t>Impresión</a:t>
            </a:r>
          </a:p>
          <a:p>
            <a:pPr algn="ctr"/>
            <a:r>
              <a:rPr lang="es-MX" b="1" dirty="0" smtClean="0">
                <a:solidFill>
                  <a:schemeClr val="tx2">
                    <a:lumMod val="75000"/>
                  </a:schemeClr>
                </a:solidFill>
              </a:rPr>
              <a:t>del</a:t>
            </a:r>
          </a:p>
          <a:p>
            <a:pPr algn="ctr"/>
            <a:r>
              <a:rPr lang="es-MX" b="1" dirty="0" smtClean="0">
                <a:solidFill>
                  <a:schemeClr val="tx2">
                    <a:lumMod val="75000"/>
                  </a:schemeClr>
                </a:solidFill>
              </a:rPr>
              <a:t>Comprobante Fiscal</a:t>
            </a:r>
            <a:endParaRPr lang="es-MX" b="1" dirty="0">
              <a:solidFill>
                <a:schemeClr val="tx2">
                  <a:lumMod val="75000"/>
                </a:schemeClr>
              </a:solidFill>
            </a:endParaRPr>
          </a:p>
        </p:txBody>
      </p:sp>
      <p:pic>
        <p:nvPicPr>
          <p:cNvPr id="20" name="19 Imagen"/>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425320" y="3460359"/>
            <a:ext cx="571429" cy="380952"/>
          </a:xfrm>
          <a:prstGeom prst="rect">
            <a:avLst/>
          </a:prstGeom>
        </p:spPr>
      </p:pic>
      <p:sp>
        <p:nvSpPr>
          <p:cNvPr id="6" name="5 Rectángulo"/>
          <p:cNvSpPr/>
          <p:nvPr/>
        </p:nvSpPr>
        <p:spPr>
          <a:xfrm>
            <a:off x="403029" y="4430302"/>
            <a:ext cx="1419425" cy="923330"/>
          </a:xfrm>
          <a:prstGeom prst="rect">
            <a:avLst/>
          </a:prstGeom>
          <a:scene3d>
            <a:camera prst="isometricOffAxis1Right"/>
            <a:lightRig rig="threePt" dir="t"/>
          </a:scene3d>
        </p:spPr>
        <p:txBody>
          <a:bodyPr>
            <a:spAutoFit/>
          </a:bodyPr>
          <a:lstStyle/>
          <a:p>
            <a:pPr algn="ctr"/>
            <a:r>
              <a:rPr lang="es-MX" b="1" dirty="0">
                <a:solidFill>
                  <a:schemeClr val="tx2">
                    <a:lumMod val="75000"/>
                  </a:schemeClr>
                </a:solidFill>
              </a:rPr>
              <a:t>PAC devuelve </a:t>
            </a:r>
            <a:endParaRPr lang="es-MX" b="1" dirty="0" smtClean="0">
              <a:solidFill>
                <a:schemeClr val="tx2">
                  <a:lumMod val="75000"/>
                </a:schemeClr>
              </a:solidFill>
            </a:endParaRPr>
          </a:p>
          <a:p>
            <a:pPr algn="ctr"/>
            <a:r>
              <a:rPr lang="es-MX" b="1" dirty="0" smtClean="0">
                <a:solidFill>
                  <a:schemeClr val="tx2">
                    <a:lumMod val="75000"/>
                  </a:schemeClr>
                </a:solidFill>
              </a:rPr>
              <a:t>resultado </a:t>
            </a:r>
          </a:p>
        </p:txBody>
      </p:sp>
      <p:pic>
        <p:nvPicPr>
          <p:cNvPr id="13" name="12 Imagen"/>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0205" y="2996952"/>
            <a:ext cx="1457041" cy="1296000"/>
          </a:xfrm>
          <a:prstGeom prst="rect">
            <a:avLst/>
          </a:prstGeom>
        </p:spPr>
      </p:pic>
      <p:pic>
        <p:nvPicPr>
          <p:cNvPr id="5" name="4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979715" y="3284952"/>
            <a:ext cx="714820" cy="720000"/>
          </a:xfrm>
          <a:prstGeom prst="rect">
            <a:avLst/>
          </a:prstGeom>
        </p:spPr>
      </p:pic>
      <p:pic>
        <p:nvPicPr>
          <p:cNvPr id="19" name="18 Imagen"/>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55979" y="3284984"/>
            <a:ext cx="714820" cy="720000"/>
          </a:xfrm>
          <a:prstGeom prst="rect">
            <a:avLst/>
          </a:prstGeom>
        </p:spPr>
      </p:pic>
      <p:pic>
        <p:nvPicPr>
          <p:cNvPr id="11" name="10 Imagen"/>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52320" y="3012029"/>
            <a:ext cx="962676" cy="1245816"/>
          </a:xfrm>
          <a:prstGeom prst="rect">
            <a:avLst/>
          </a:prstGeom>
        </p:spPr>
      </p:pic>
    </p:spTree>
    <p:extLst>
      <p:ext uri="{BB962C8B-B14F-4D97-AF65-F5344CB8AC3E}">
        <p14:creationId xmlns:p14="http://schemas.microsoft.com/office/powerpoint/2010/main" val="2857658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0"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116632"/>
            <a:ext cx="887815" cy="1143008"/>
          </a:xfrm>
          <a:prstGeom prst="rect">
            <a:avLst/>
          </a:prstGeom>
        </p:spPr>
      </p:pic>
      <p:sp>
        <p:nvSpPr>
          <p:cNvPr id="6" name="5 CuadroTexto"/>
          <p:cNvSpPr txBox="1"/>
          <p:nvPr/>
        </p:nvSpPr>
        <p:spPr>
          <a:xfrm>
            <a:off x="1907704" y="262389"/>
            <a:ext cx="5832648" cy="646331"/>
          </a:xfrm>
          <a:prstGeom prst="rect">
            <a:avLst/>
          </a:prstGeom>
          <a:noFill/>
        </p:spPr>
        <p:txBody>
          <a:bodyPr wrap="square" rtlCol="0">
            <a:spAutoFit/>
          </a:bodyPr>
          <a:lstStyle/>
          <a:p>
            <a:pPr algn="ctr"/>
            <a:r>
              <a:rPr lang="es-MX" sz="3600" b="1" dirty="0" smtClean="0"/>
              <a:t>Recomendaciones</a:t>
            </a:r>
            <a:endParaRPr lang="es-MX" sz="3600" b="1" dirty="0"/>
          </a:p>
        </p:txBody>
      </p:sp>
      <p:sp>
        <p:nvSpPr>
          <p:cNvPr id="7" name="6 CuadroTexto"/>
          <p:cNvSpPr txBox="1"/>
          <p:nvPr/>
        </p:nvSpPr>
        <p:spPr>
          <a:xfrm>
            <a:off x="35496" y="1412776"/>
            <a:ext cx="9042608" cy="3046988"/>
          </a:xfrm>
          <a:prstGeom prst="rect">
            <a:avLst/>
          </a:prstGeom>
          <a:noFill/>
        </p:spPr>
        <p:txBody>
          <a:bodyPr wrap="square" rtlCol="0">
            <a:spAutoFit/>
          </a:bodyPr>
          <a:lstStyle/>
          <a:p>
            <a:pPr marL="342900" indent="-342900" algn="just">
              <a:buFont typeface="Arial" panose="020B0604020202020204" pitchFamily="34" charset="0"/>
              <a:buChar char="•"/>
            </a:pPr>
            <a:r>
              <a:rPr lang="es-MX" sz="2400" dirty="0" smtClean="0">
                <a:solidFill>
                  <a:prstClr val="black"/>
                </a:solidFill>
                <a:effectLst>
                  <a:outerShdw blurRad="38100" dist="38100" dir="2700000" algn="tl">
                    <a:srgbClr val="000000">
                      <a:alpha val="43137"/>
                    </a:srgbClr>
                  </a:outerShdw>
                </a:effectLst>
                <a:latin typeface="Constantia" pitchFamily="18" charset="0"/>
              </a:rPr>
              <a:t>Generar un correo electrónico que no sea personal para la recepción de facturas electrónicas.</a:t>
            </a:r>
          </a:p>
          <a:p>
            <a:pPr marL="342900" indent="-342900" algn="just">
              <a:buFont typeface="Arial" panose="020B0604020202020204" pitchFamily="34" charset="0"/>
              <a:buChar char="•"/>
            </a:pPr>
            <a:r>
              <a:rPr lang="es-MX" sz="2400" dirty="0" smtClean="0">
                <a:solidFill>
                  <a:prstClr val="black"/>
                </a:solidFill>
                <a:effectLst>
                  <a:outerShdw blurRad="38100" dist="38100" dir="2700000" algn="tl">
                    <a:srgbClr val="000000">
                      <a:alpha val="43137"/>
                    </a:srgbClr>
                  </a:outerShdw>
                </a:effectLst>
                <a:latin typeface="Constantia" pitchFamily="18" charset="0"/>
              </a:rPr>
              <a:t>Avisar a los proveedores que para todo tramite es necesario el archivo XML.</a:t>
            </a:r>
          </a:p>
          <a:p>
            <a:pPr marL="342900" indent="-342900" algn="just">
              <a:buFont typeface="Arial" panose="020B0604020202020204" pitchFamily="34" charset="0"/>
              <a:buChar char="•"/>
            </a:pPr>
            <a:r>
              <a:rPr lang="es-MX" sz="2400" dirty="0" smtClean="0">
                <a:solidFill>
                  <a:prstClr val="black"/>
                </a:solidFill>
                <a:effectLst>
                  <a:outerShdw blurRad="38100" dist="38100" dir="2700000" algn="tl">
                    <a:srgbClr val="000000">
                      <a:alpha val="43137"/>
                    </a:srgbClr>
                  </a:outerShdw>
                </a:effectLst>
                <a:latin typeface="Constantia" pitchFamily="18" charset="0"/>
              </a:rPr>
              <a:t>Resguardar factura electrónica en correo, equipo y plataforma.</a:t>
            </a:r>
          </a:p>
          <a:p>
            <a:pPr marL="342900" indent="-342900" algn="just">
              <a:buFont typeface="Arial" panose="020B0604020202020204" pitchFamily="34" charset="0"/>
              <a:buChar char="•"/>
            </a:pPr>
            <a:r>
              <a:rPr lang="es-MX" sz="2400" dirty="0" smtClean="0">
                <a:solidFill>
                  <a:prstClr val="black"/>
                </a:solidFill>
                <a:effectLst>
                  <a:outerShdw blurRad="38100" dist="38100" dir="2700000" algn="tl">
                    <a:srgbClr val="000000">
                      <a:alpha val="43137"/>
                    </a:srgbClr>
                  </a:outerShdw>
                </a:effectLst>
                <a:latin typeface="Constantia" pitchFamily="18" charset="0"/>
              </a:rPr>
              <a:t>Gestionar ante proveedores los CFDI de julio a la fecha.</a:t>
            </a:r>
          </a:p>
          <a:p>
            <a:pPr marL="342900" indent="-342900" algn="just">
              <a:buFont typeface="Arial" panose="020B0604020202020204" pitchFamily="34" charset="0"/>
              <a:buChar char="•"/>
            </a:pPr>
            <a:r>
              <a:rPr lang="es-MX" sz="2400" dirty="0" smtClean="0">
                <a:solidFill>
                  <a:prstClr val="black"/>
                </a:solidFill>
                <a:effectLst>
                  <a:outerShdw blurRad="38100" dist="38100" dir="2700000" algn="tl">
                    <a:srgbClr val="000000">
                      <a:alpha val="43137"/>
                    </a:srgbClr>
                  </a:outerShdw>
                </a:effectLst>
                <a:latin typeface="Constantia" pitchFamily="18" charset="0"/>
              </a:rPr>
              <a:t>Validar los CFDI en varias instancias.</a:t>
            </a:r>
          </a:p>
          <a:p>
            <a:pPr marL="342900" indent="-342900" algn="just">
              <a:buFont typeface="Arial" panose="020B0604020202020204" pitchFamily="34" charset="0"/>
              <a:buChar char="•"/>
            </a:pPr>
            <a:endParaRPr lang="es-MX" sz="2400" dirty="0">
              <a:solidFill>
                <a:prstClr val="black"/>
              </a:solidFill>
              <a:effectLst>
                <a:outerShdw blurRad="38100" dist="38100" dir="2700000" algn="tl">
                  <a:srgbClr val="000000">
                    <a:alpha val="43137"/>
                  </a:srgbClr>
                </a:outerShdw>
              </a:effectLst>
              <a:latin typeface="Constantia"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329" y="5154438"/>
            <a:ext cx="190817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433443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36745"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285728"/>
            <a:ext cx="887815" cy="1143008"/>
          </a:xfrm>
          <a:prstGeom prst="rect">
            <a:avLst/>
          </a:prstGeom>
        </p:spPr>
      </p:pic>
      <p:sp>
        <p:nvSpPr>
          <p:cNvPr id="6" name="5 CuadroTexto"/>
          <p:cNvSpPr txBox="1"/>
          <p:nvPr/>
        </p:nvSpPr>
        <p:spPr>
          <a:xfrm>
            <a:off x="1979712" y="476672"/>
            <a:ext cx="5832648" cy="584775"/>
          </a:xfrm>
          <a:prstGeom prst="rect">
            <a:avLst/>
          </a:prstGeom>
          <a:noFill/>
        </p:spPr>
        <p:txBody>
          <a:bodyPr wrap="square" rtlCol="0">
            <a:spAutoFit/>
          </a:bodyPr>
          <a:lstStyle/>
          <a:p>
            <a:pPr algn="ctr"/>
            <a:r>
              <a:rPr lang="es-MX" sz="3200" b="1" dirty="0" smtClean="0"/>
              <a:t>CONTABILIDAD DIGITAL</a:t>
            </a:r>
            <a:endParaRPr lang="es-MX" sz="3200" b="1" dirty="0"/>
          </a:p>
        </p:txBody>
      </p:sp>
      <p:sp>
        <p:nvSpPr>
          <p:cNvPr id="8" name="7 CuadroTexto"/>
          <p:cNvSpPr txBox="1"/>
          <p:nvPr/>
        </p:nvSpPr>
        <p:spPr>
          <a:xfrm>
            <a:off x="35496" y="1470295"/>
            <a:ext cx="8933426" cy="1015663"/>
          </a:xfrm>
          <a:prstGeom prst="rect">
            <a:avLst/>
          </a:prstGeom>
          <a:noFill/>
        </p:spPr>
        <p:txBody>
          <a:bodyPr wrap="square" rtlCol="0">
            <a:spAutoFit/>
          </a:bodyPr>
          <a:lstStyle/>
          <a:p>
            <a:pPr algn="just"/>
            <a:r>
              <a:rPr lang="es-MX" sz="3000" dirty="0"/>
              <a:t>¿</a:t>
            </a:r>
            <a:r>
              <a:rPr lang="es-MX" sz="3000" b="1" dirty="0"/>
              <a:t>Cuáles son los plazos como organismo tenemos para cumplir </a:t>
            </a:r>
            <a:r>
              <a:rPr lang="es-MX" sz="3000" b="1" dirty="0" smtClean="0"/>
              <a:t>con la </a:t>
            </a:r>
            <a:r>
              <a:rPr lang="es-MX" sz="3000" b="1" dirty="0"/>
              <a:t>Resolución Miscelánea Fiscal</a:t>
            </a:r>
            <a:r>
              <a:rPr lang="es-MX" sz="3000" dirty="0" smtClean="0"/>
              <a:t>?</a:t>
            </a:r>
          </a:p>
        </p:txBody>
      </p:sp>
      <p:graphicFrame>
        <p:nvGraphicFramePr>
          <p:cNvPr id="9" name="8 Tabla"/>
          <p:cNvGraphicFramePr>
            <a:graphicFrameLocks noGrp="1"/>
          </p:cNvGraphicFramePr>
          <p:nvPr>
            <p:extLst>
              <p:ext uri="{D42A27DB-BD31-4B8C-83A1-F6EECF244321}">
                <p14:modId xmlns:p14="http://schemas.microsoft.com/office/powerpoint/2010/main" val="682697961"/>
              </p:ext>
            </p:extLst>
          </p:nvPr>
        </p:nvGraphicFramePr>
        <p:xfrm>
          <a:off x="1917584" y="2773990"/>
          <a:ext cx="5479503" cy="2815250"/>
        </p:xfrm>
        <a:graphic>
          <a:graphicData uri="http://schemas.openxmlformats.org/drawingml/2006/table">
            <a:tbl>
              <a:tblPr firstRow="1" firstCol="1" bandRow="1">
                <a:tableStyleId>{5C22544A-7EE6-4342-B048-85BDC9FD1C3A}</a:tableStyleId>
              </a:tblPr>
              <a:tblGrid>
                <a:gridCol w="3548415"/>
                <a:gridCol w="1931088"/>
              </a:tblGrid>
              <a:tr h="563050">
                <a:tc>
                  <a:txBody>
                    <a:bodyPr/>
                    <a:lstStyle/>
                    <a:p>
                      <a:pPr algn="ctr">
                        <a:lnSpc>
                          <a:spcPct val="115000"/>
                        </a:lnSpc>
                        <a:spcAft>
                          <a:spcPts val="0"/>
                        </a:spcAft>
                      </a:pPr>
                      <a:r>
                        <a:rPr lang="es-MX" sz="1800" u="sng" dirty="0">
                          <a:effectLst/>
                        </a:rPr>
                        <a:t>Balanza de comprobación de:</a:t>
                      </a:r>
                      <a:endParaRPr lang="es-MX" sz="1800" dirty="0">
                        <a:effectLst/>
                        <a:latin typeface="Calibri"/>
                        <a:ea typeface="Calibri"/>
                        <a:cs typeface="Times New Roman"/>
                      </a:endParaRPr>
                    </a:p>
                  </a:txBody>
                  <a:tcPr marL="0" marR="0" marT="0" marB="0"/>
                </a:tc>
                <a:tc>
                  <a:txBody>
                    <a:bodyPr/>
                    <a:lstStyle/>
                    <a:p>
                      <a:pPr algn="ctr">
                        <a:lnSpc>
                          <a:spcPct val="115000"/>
                        </a:lnSpc>
                        <a:spcAft>
                          <a:spcPts val="0"/>
                        </a:spcAft>
                      </a:pPr>
                      <a:r>
                        <a:rPr lang="es-MX" sz="1800" u="sng">
                          <a:effectLst/>
                        </a:rPr>
                        <a:t>Mes de entrega:</a:t>
                      </a:r>
                      <a:endParaRPr lang="es-MX" sz="1800">
                        <a:effectLst/>
                        <a:latin typeface="Calibri"/>
                        <a:ea typeface="Calibri"/>
                        <a:cs typeface="Times New Roman"/>
                      </a:endParaRPr>
                    </a:p>
                  </a:txBody>
                  <a:tcPr marL="0" marR="0" marT="0" marB="0"/>
                </a:tc>
              </a:tr>
              <a:tr h="563050">
                <a:tc>
                  <a:txBody>
                    <a:bodyPr/>
                    <a:lstStyle/>
                    <a:p>
                      <a:pPr algn="ctr">
                        <a:lnSpc>
                          <a:spcPct val="115000"/>
                        </a:lnSpc>
                        <a:spcAft>
                          <a:spcPts val="0"/>
                        </a:spcAft>
                      </a:pPr>
                      <a:r>
                        <a:rPr lang="es-MX" sz="1800" dirty="0">
                          <a:solidFill>
                            <a:srgbClr val="FF0000"/>
                          </a:solidFill>
                          <a:effectLst/>
                        </a:rPr>
                        <a:t>Julio</a:t>
                      </a:r>
                      <a:endParaRPr lang="es-MX" sz="1800" dirty="0">
                        <a:solidFill>
                          <a:srgbClr val="FF0000"/>
                        </a:solidFill>
                        <a:effectLst/>
                        <a:latin typeface="Calibri"/>
                        <a:ea typeface="Calibri"/>
                        <a:cs typeface="Times New Roman"/>
                      </a:endParaRPr>
                    </a:p>
                  </a:txBody>
                  <a:tcPr marL="0" marR="0" marT="0" marB="0"/>
                </a:tc>
                <a:tc>
                  <a:txBody>
                    <a:bodyPr/>
                    <a:lstStyle/>
                    <a:p>
                      <a:pPr>
                        <a:lnSpc>
                          <a:spcPct val="115000"/>
                        </a:lnSpc>
                        <a:spcAft>
                          <a:spcPts val="0"/>
                        </a:spcAft>
                      </a:pPr>
                      <a:r>
                        <a:rPr lang="es-MX" sz="1800">
                          <a:effectLst/>
                        </a:rPr>
                        <a:t>Enero, 2015</a:t>
                      </a:r>
                      <a:endParaRPr lang="es-MX" sz="1800">
                        <a:effectLst/>
                        <a:latin typeface="Calibri"/>
                        <a:ea typeface="Calibri"/>
                        <a:cs typeface="Times New Roman"/>
                      </a:endParaRPr>
                    </a:p>
                  </a:txBody>
                  <a:tcPr marL="0" marR="0" marT="0" marB="0"/>
                </a:tc>
              </a:tr>
              <a:tr h="563050">
                <a:tc>
                  <a:txBody>
                    <a:bodyPr/>
                    <a:lstStyle/>
                    <a:p>
                      <a:pPr>
                        <a:lnSpc>
                          <a:spcPct val="115000"/>
                        </a:lnSpc>
                        <a:spcAft>
                          <a:spcPts val="0"/>
                        </a:spcAft>
                      </a:pPr>
                      <a:r>
                        <a:rPr lang="es-MX" sz="1800" dirty="0">
                          <a:effectLst/>
                        </a:rPr>
                        <a:t>Agosto</a:t>
                      </a:r>
                      <a:endParaRPr lang="es-MX" sz="1800" dirty="0">
                        <a:effectLst/>
                        <a:latin typeface="Calibri"/>
                        <a:ea typeface="Calibri"/>
                        <a:cs typeface="Times New Roman"/>
                      </a:endParaRPr>
                    </a:p>
                  </a:txBody>
                  <a:tcPr marL="0" marR="0" marT="0" marB="0"/>
                </a:tc>
                <a:tc>
                  <a:txBody>
                    <a:bodyPr/>
                    <a:lstStyle/>
                    <a:p>
                      <a:pPr>
                        <a:lnSpc>
                          <a:spcPct val="115000"/>
                        </a:lnSpc>
                        <a:spcAft>
                          <a:spcPts val="0"/>
                        </a:spcAft>
                      </a:pPr>
                      <a:r>
                        <a:rPr lang="es-MX" sz="1800" dirty="0">
                          <a:effectLst/>
                        </a:rPr>
                        <a:t>Enero, 2015</a:t>
                      </a:r>
                      <a:endParaRPr lang="es-MX" sz="1800" dirty="0">
                        <a:effectLst/>
                        <a:latin typeface="Calibri"/>
                        <a:ea typeface="Calibri"/>
                        <a:cs typeface="Times New Roman"/>
                      </a:endParaRPr>
                    </a:p>
                  </a:txBody>
                  <a:tcPr marL="0" marR="0" marT="0" marB="0"/>
                </a:tc>
              </a:tr>
              <a:tr h="563050">
                <a:tc>
                  <a:txBody>
                    <a:bodyPr/>
                    <a:lstStyle/>
                    <a:p>
                      <a:pPr>
                        <a:lnSpc>
                          <a:spcPct val="115000"/>
                        </a:lnSpc>
                        <a:spcAft>
                          <a:spcPts val="0"/>
                        </a:spcAft>
                      </a:pPr>
                      <a:r>
                        <a:rPr lang="es-MX" sz="1800" dirty="0">
                          <a:effectLst/>
                        </a:rPr>
                        <a:t>Septiembre y octubre</a:t>
                      </a:r>
                      <a:endParaRPr lang="es-MX" sz="1800" dirty="0">
                        <a:effectLst/>
                        <a:latin typeface="Calibri"/>
                        <a:ea typeface="Calibri"/>
                        <a:cs typeface="Times New Roman"/>
                      </a:endParaRPr>
                    </a:p>
                  </a:txBody>
                  <a:tcPr marL="0" marR="0" marT="0" marB="0"/>
                </a:tc>
                <a:tc>
                  <a:txBody>
                    <a:bodyPr/>
                    <a:lstStyle/>
                    <a:p>
                      <a:pPr>
                        <a:lnSpc>
                          <a:spcPct val="115000"/>
                        </a:lnSpc>
                        <a:spcAft>
                          <a:spcPts val="0"/>
                        </a:spcAft>
                      </a:pPr>
                      <a:r>
                        <a:rPr lang="es-MX" sz="1800" dirty="0">
                          <a:effectLst/>
                        </a:rPr>
                        <a:t>Enero, 2015</a:t>
                      </a:r>
                      <a:endParaRPr lang="es-MX" sz="1800" dirty="0">
                        <a:effectLst/>
                        <a:latin typeface="Calibri"/>
                        <a:ea typeface="Calibri"/>
                        <a:cs typeface="Times New Roman"/>
                      </a:endParaRPr>
                    </a:p>
                  </a:txBody>
                  <a:tcPr marL="0" marR="0" marT="0" marB="0"/>
                </a:tc>
              </a:tr>
              <a:tr h="563050">
                <a:tc>
                  <a:txBody>
                    <a:bodyPr/>
                    <a:lstStyle/>
                    <a:p>
                      <a:pPr>
                        <a:lnSpc>
                          <a:spcPct val="115000"/>
                        </a:lnSpc>
                        <a:spcAft>
                          <a:spcPts val="0"/>
                        </a:spcAft>
                      </a:pPr>
                      <a:r>
                        <a:rPr lang="es-MX" sz="1800">
                          <a:effectLst/>
                        </a:rPr>
                        <a:t>Noviembre y diciembre</a:t>
                      </a:r>
                      <a:endParaRPr lang="es-MX" sz="1800">
                        <a:effectLst/>
                        <a:latin typeface="Calibri"/>
                        <a:ea typeface="Calibri"/>
                        <a:cs typeface="Times New Roman"/>
                      </a:endParaRPr>
                    </a:p>
                  </a:txBody>
                  <a:tcPr marL="0" marR="0" marT="0" marB="0"/>
                </a:tc>
                <a:tc>
                  <a:txBody>
                    <a:bodyPr/>
                    <a:lstStyle/>
                    <a:p>
                      <a:pPr>
                        <a:lnSpc>
                          <a:spcPct val="115000"/>
                        </a:lnSpc>
                        <a:spcAft>
                          <a:spcPts val="0"/>
                        </a:spcAft>
                      </a:pPr>
                      <a:r>
                        <a:rPr lang="es-MX" sz="1800" dirty="0">
                          <a:effectLst/>
                        </a:rPr>
                        <a:t>Enero, 2015</a:t>
                      </a:r>
                      <a:endParaRPr lang="es-MX" sz="1800" dirty="0">
                        <a:effectLst/>
                        <a:latin typeface="Calibri"/>
                        <a:ea typeface="Calibri"/>
                        <a:cs typeface="Times New Roman"/>
                      </a:endParaRPr>
                    </a:p>
                  </a:txBody>
                  <a:tcPr marL="0" marR="0" marT="0" marB="0"/>
                </a:tc>
              </a:tr>
            </a:tbl>
          </a:graphicData>
        </a:graphic>
      </p:graphicFrame>
    </p:spTree>
    <p:extLst>
      <p:ext uri="{BB962C8B-B14F-4D97-AF65-F5344CB8AC3E}">
        <p14:creationId xmlns:p14="http://schemas.microsoft.com/office/powerpoint/2010/main" val="30611498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0"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116632"/>
            <a:ext cx="887815" cy="1143008"/>
          </a:xfrm>
          <a:prstGeom prst="rect">
            <a:avLst/>
          </a:prstGeom>
        </p:spPr>
      </p:pic>
      <p:sp>
        <p:nvSpPr>
          <p:cNvPr id="6" name="5 CuadroTexto"/>
          <p:cNvSpPr txBox="1"/>
          <p:nvPr/>
        </p:nvSpPr>
        <p:spPr>
          <a:xfrm>
            <a:off x="2051720" y="262389"/>
            <a:ext cx="5832648" cy="646331"/>
          </a:xfrm>
          <a:prstGeom prst="rect">
            <a:avLst/>
          </a:prstGeom>
          <a:noFill/>
        </p:spPr>
        <p:txBody>
          <a:bodyPr wrap="square" rtlCol="0">
            <a:spAutoFit/>
          </a:bodyPr>
          <a:lstStyle/>
          <a:p>
            <a:pPr algn="ctr"/>
            <a:r>
              <a:rPr lang="es-MX" sz="3600" b="1" dirty="0" smtClean="0"/>
              <a:t>Inteligencia Financiera</a:t>
            </a:r>
            <a:endParaRPr lang="es-MX" sz="3600" b="1" dirty="0"/>
          </a:p>
        </p:txBody>
      </p:sp>
      <p:sp>
        <p:nvSpPr>
          <p:cNvPr id="7" name="6 CuadroTexto"/>
          <p:cNvSpPr txBox="1"/>
          <p:nvPr/>
        </p:nvSpPr>
        <p:spPr>
          <a:xfrm>
            <a:off x="35496" y="1552724"/>
            <a:ext cx="9042608" cy="2308324"/>
          </a:xfrm>
          <a:prstGeom prst="rect">
            <a:avLst/>
          </a:prstGeom>
          <a:noFill/>
        </p:spPr>
        <p:txBody>
          <a:bodyPr wrap="square" rtlCol="0">
            <a:spAutoFit/>
          </a:bodyPr>
          <a:lstStyle/>
          <a:p>
            <a:pPr algn="ctr"/>
            <a:r>
              <a:rPr lang="es-MX" sz="2400" b="1" dirty="0" smtClean="0">
                <a:solidFill>
                  <a:prstClr val="black"/>
                </a:solidFill>
                <a:effectLst>
                  <a:outerShdw blurRad="38100" dist="38100" dir="2700000" algn="tl">
                    <a:srgbClr val="000000">
                      <a:alpha val="43137"/>
                    </a:srgbClr>
                  </a:outerShdw>
                </a:effectLst>
                <a:latin typeface="Constantia" pitchFamily="18" charset="0"/>
              </a:rPr>
              <a:t>Procedimiento Articulo 53-B del Código Fiscal Federal</a:t>
            </a:r>
          </a:p>
          <a:p>
            <a:pPr algn="just"/>
            <a:r>
              <a:rPr lang="es-MX" sz="2400" dirty="0" smtClean="0">
                <a:solidFill>
                  <a:prstClr val="black"/>
                </a:solidFill>
                <a:effectLst>
                  <a:outerShdw blurRad="38100" dist="38100" dir="2700000" algn="tl">
                    <a:srgbClr val="000000">
                      <a:alpha val="43137"/>
                    </a:srgbClr>
                  </a:outerShdw>
                </a:effectLst>
                <a:latin typeface="Constantia" pitchFamily="18" charset="0"/>
              </a:rPr>
              <a:t>Con base en la información y documentación que obre en su poder, las autoridades fiscales darán a conocer los hechos que deriven en la omisión de contribuciones y aprovechamientos o en la comisión de otras irregularidades, a través de una resolución provisional que, en su caso, contenga la </a:t>
            </a:r>
            <a:r>
              <a:rPr lang="es-MX" sz="2400" dirty="0" err="1" smtClean="0">
                <a:solidFill>
                  <a:prstClr val="black"/>
                </a:solidFill>
                <a:effectLst>
                  <a:outerShdw blurRad="38100" dist="38100" dir="2700000" algn="tl">
                    <a:srgbClr val="000000">
                      <a:alpha val="43137"/>
                    </a:srgbClr>
                  </a:outerShdw>
                </a:effectLst>
                <a:latin typeface="Constantia" pitchFamily="18" charset="0"/>
              </a:rPr>
              <a:t>preliquidación</a:t>
            </a:r>
            <a:r>
              <a:rPr lang="es-MX" sz="2400" dirty="0" smtClean="0">
                <a:solidFill>
                  <a:prstClr val="black"/>
                </a:solidFill>
                <a:effectLst>
                  <a:outerShdw blurRad="38100" dist="38100" dir="2700000" algn="tl">
                    <a:srgbClr val="000000">
                      <a:alpha val="43137"/>
                    </a:srgbClr>
                  </a:outerShdw>
                </a:effectLst>
                <a:latin typeface="Constantia" pitchFamily="18" charset="0"/>
              </a:rPr>
              <a:t> respectiva.</a:t>
            </a:r>
            <a:endParaRPr lang="es-MX" sz="2400" dirty="0">
              <a:solidFill>
                <a:prstClr val="black"/>
              </a:solidFill>
              <a:effectLst>
                <a:outerShdw blurRad="38100" dist="38100" dir="2700000" algn="tl">
                  <a:srgbClr val="000000">
                    <a:alpha val="43137"/>
                  </a:srgbClr>
                </a:outerShdw>
              </a:effectLst>
              <a:latin typeface="Constantia" pitchFamily="18" charset="0"/>
            </a:endParaRPr>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329" y="5154438"/>
            <a:ext cx="190817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758658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0"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116632"/>
            <a:ext cx="887815" cy="1143008"/>
          </a:xfrm>
          <a:prstGeom prst="rect">
            <a:avLst/>
          </a:prstGeom>
        </p:spPr>
      </p:pic>
      <p:sp>
        <p:nvSpPr>
          <p:cNvPr id="6" name="5 CuadroTexto"/>
          <p:cNvSpPr txBox="1"/>
          <p:nvPr/>
        </p:nvSpPr>
        <p:spPr>
          <a:xfrm>
            <a:off x="1403648" y="77723"/>
            <a:ext cx="7416824" cy="830997"/>
          </a:xfrm>
          <a:prstGeom prst="rect">
            <a:avLst/>
          </a:prstGeom>
          <a:noFill/>
        </p:spPr>
        <p:txBody>
          <a:bodyPr wrap="square" rtlCol="0">
            <a:spAutoFit/>
          </a:bodyPr>
          <a:lstStyle/>
          <a:p>
            <a:pPr algn="ctr"/>
            <a:r>
              <a:rPr lang="es-MX" sz="2400" b="1" dirty="0" smtClean="0"/>
              <a:t>Notificación electrónica de documentos digitales, regla II.2.8.7</a:t>
            </a:r>
            <a:endParaRPr lang="es-MX" sz="2400" b="1"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0329" y="5154438"/>
            <a:ext cx="1908175" cy="1658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70384" y="1309836"/>
            <a:ext cx="6858000" cy="5143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4676691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0"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116632"/>
            <a:ext cx="887815" cy="1143008"/>
          </a:xfrm>
          <a:prstGeom prst="rect">
            <a:avLst/>
          </a:prstGeom>
        </p:spPr>
      </p:pic>
      <p:sp>
        <p:nvSpPr>
          <p:cNvPr id="6" name="5 CuadroTexto"/>
          <p:cNvSpPr txBox="1"/>
          <p:nvPr/>
        </p:nvSpPr>
        <p:spPr>
          <a:xfrm>
            <a:off x="1115616" y="139279"/>
            <a:ext cx="7416824" cy="769441"/>
          </a:xfrm>
          <a:prstGeom prst="rect">
            <a:avLst/>
          </a:prstGeom>
          <a:noFill/>
        </p:spPr>
        <p:txBody>
          <a:bodyPr wrap="square" rtlCol="0">
            <a:spAutoFit/>
          </a:bodyPr>
          <a:lstStyle/>
          <a:p>
            <a:pPr algn="ctr"/>
            <a:r>
              <a:rPr lang="es-MX" sz="4400" b="1" dirty="0" smtClean="0"/>
              <a:t>Portal Web</a:t>
            </a:r>
            <a:endParaRPr lang="es-MX" sz="4400" b="1" dirty="0"/>
          </a:p>
        </p:txBody>
      </p:sp>
      <p:sp>
        <p:nvSpPr>
          <p:cNvPr id="7" name="6 CuadroTexto"/>
          <p:cNvSpPr txBox="1"/>
          <p:nvPr/>
        </p:nvSpPr>
        <p:spPr>
          <a:xfrm>
            <a:off x="971600" y="2060848"/>
            <a:ext cx="7416824" cy="1015663"/>
          </a:xfrm>
          <a:prstGeom prst="rect">
            <a:avLst/>
          </a:prstGeom>
          <a:noFill/>
        </p:spPr>
        <p:txBody>
          <a:bodyPr wrap="square" rtlCol="0">
            <a:spAutoFit/>
          </a:bodyPr>
          <a:lstStyle/>
          <a:p>
            <a:pPr algn="ctr"/>
            <a:r>
              <a:rPr lang="es-MX" sz="6000" b="1" dirty="0" smtClean="0"/>
              <a:t>www.webfactura.mx</a:t>
            </a:r>
            <a:endParaRPr lang="es-MX" sz="6000" b="1" dirty="0"/>
          </a:p>
        </p:txBody>
      </p:sp>
    </p:spTree>
    <p:extLst>
      <p:ext uri="{BB962C8B-B14F-4D97-AF65-F5344CB8AC3E}">
        <p14:creationId xmlns:p14="http://schemas.microsoft.com/office/powerpoint/2010/main" val="388579332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0"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285728"/>
            <a:ext cx="887815" cy="1143008"/>
          </a:xfrm>
          <a:prstGeom prst="rect">
            <a:avLst/>
          </a:prstGeom>
        </p:spPr>
      </p:pic>
      <p:sp>
        <p:nvSpPr>
          <p:cNvPr id="6" name="5 CuadroTexto"/>
          <p:cNvSpPr txBox="1"/>
          <p:nvPr/>
        </p:nvSpPr>
        <p:spPr>
          <a:xfrm>
            <a:off x="1835696" y="-50912"/>
            <a:ext cx="5832648" cy="523220"/>
          </a:xfrm>
          <a:prstGeom prst="rect">
            <a:avLst/>
          </a:prstGeom>
          <a:noFill/>
        </p:spPr>
        <p:txBody>
          <a:bodyPr wrap="square" rtlCol="0">
            <a:spAutoFit/>
          </a:bodyPr>
          <a:lstStyle/>
          <a:p>
            <a:pPr algn="ctr"/>
            <a:r>
              <a:rPr lang="es-MX" sz="2800" b="1" dirty="0" smtClean="0"/>
              <a:t>Sistema Financiero</a:t>
            </a:r>
            <a:endParaRPr lang="es-MX" sz="2400" b="1" dirty="0"/>
          </a:p>
        </p:txBody>
      </p:sp>
      <p:sp>
        <p:nvSpPr>
          <p:cNvPr id="7" name="6 CuadroTexto"/>
          <p:cNvSpPr txBox="1"/>
          <p:nvPr/>
        </p:nvSpPr>
        <p:spPr>
          <a:xfrm>
            <a:off x="87744" y="2060848"/>
            <a:ext cx="8933426" cy="1938992"/>
          </a:xfrm>
          <a:prstGeom prst="rect">
            <a:avLst/>
          </a:prstGeom>
          <a:noFill/>
        </p:spPr>
        <p:txBody>
          <a:bodyPr wrap="square" rtlCol="0">
            <a:spAutoFit/>
          </a:bodyPr>
          <a:lstStyle/>
          <a:p>
            <a:pPr algn="ctr"/>
            <a:r>
              <a:rPr lang="es-MX" sz="3000" dirty="0" smtClean="0"/>
              <a:t>Los Servicios de Salud de Sonora </a:t>
            </a:r>
            <a:r>
              <a:rPr lang="es-MX" sz="3000" b="1" i="1" dirty="0" smtClean="0"/>
              <a:t>para el ejercicio 2014 debe cumplir con la Ley General de Contabilidad Gubernamental y con </a:t>
            </a:r>
            <a:r>
              <a:rPr lang="es-MX" sz="3000" b="1" i="1" dirty="0"/>
              <a:t>la Miscelánea Fiscal </a:t>
            </a:r>
            <a:r>
              <a:rPr lang="es-MX" sz="3000" b="1" i="1" dirty="0" smtClean="0"/>
              <a:t>2014 </a:t>
            </a:r>
            <a:r>
              <a:rPr lang="es-MX" sz="3000" dirty="0" smtClean="0"/>
              <a:t>de orden federal en su sistema</a:t>
            </a:r>
            <a:r>
              <a:rPr lang="es-MX" sz="2600" dirty="0" smtClean="0"/>
              <a:t>.</a:t>
            </a:r>
          </a:p>
        </p:txBody>
      </p:sp>
      <p:pic>
        <p:nvPicPr>
          <p:cNvPr id="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251" y="4690286"/>
            <a:ext cx="1650397" cy="1740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descr="http://4.bp.blogspot.com/-SJ8bzEqUnx8/TenqWaeGPQI/AAAAAAAAABo/ZvU4Z-linrI/s1600/indecis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4783" y="5013176"/>
            <a:ext cx="1927697" cy="144450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http://comosevende.files.wordpress.com/2013/02/consistency-300x256.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75645" y="4690286"/>
            <a:ext cx="2150458" cy="1835058"/>
          </a:xfrm>
          <a:prstGeom prst="rect">
            <a:avLst/>
          </a:prstGeom>
          <a:noFill/>
        </p:spPr>
      </p:pic>
    </p:spTree>
    <p:extLst>
      <p:ext uri="{BB962C8B-B14F-4D97-AF65-F5344CB8AC3E}">
        <p14:creationId xmlns:p14="http://schemas.microsoft.com/office/powerpoint/2010/main" val="732363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350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4500"/>
                            </p:stCondLst>
                            <p:childTnLst>
                              <p:par>
                                <p:cTn id="11" presetID="2" presetClass="entr" presetSubtype="2" fill="hold" nodeType="afterEffect">
                                  <p:stCondLst>
                                    <p:cond delay="50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4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457200" y="-99392"/>
            <a:ext cx="8229600" cy="1143000"/>
          </a:xfrm>
        </p:spPr>
        <p:txBody>
          <a:bodyPr>
            <a:normAutofit/>
          </a:bodyPr>
          <a:lstStyle/>
          <a:p>
            <a:r>
              <a:rPr lang="es-MX" b="1" dirty="0" smtClean="0"/>
              <a:t>Contabilidad digital</a:t>
            </a:r>
            <a:endParaRPr lang="es-MX" b="1" dirty="0"/>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323528" y="1268760"/>
            <a:ext cx="8229600" cy="12942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600" y="2780928"/>
            <a:ext cx="7450980" cy="31124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46365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Fondo Plantilla PP.jpg"/>
          <p:cNvPicPr>
            <a:picLocks noChangeAspect="1"/>
          </p:cNvPicPr>
          <p:nvPr/>
        </p:nvPicPr>
        <p:blipFill>
          <a:blip r:embed="rId2" cstate="print"/>
          <a:stretch>
            <a:fillRect/>
          </a:stretch>
        </p:blipFill>
        <p:spPr>
          <a:xfrm>
            <a:off x="0" y="0"/>
            <a:ext cx="9144000" cy="6858000"/>
          </a:xfrm>
          <a:prstGeom prst="rect">
            <a:avLst/>
          </a:prstGeom>
        </p:spPr>
      </p:pic>
      <p:pic>
        <p:nvPicPr>
          <p:cNvPr id="5" name="4 Imagen" descr="Secretaria de Salud Sonora.png"/>
          <p:cNvPicPr>
            <a:picLocks noChangeAspect="1"/>
          </p:cNvPicPr>
          <p:nvPr/>
        </p:nvPicPr>
        <p:blipFill>
          <a:blip r:embed="rId3" cstate="print"/>
          <a:stretch>
            <a:fillRect/>
          </a:stretch>
        </p:blipFill>
        <p:spPr>
          <a:xfrm>
            <a:off x="326599" y="116632"/>
            <a:ext cx="887815" cy="1143008"/>
          </a:xfrm>
          <a:prstGeom prst="rect">
            <a:avLst/>
          </a:prstGeom>
        </p:spPr>
      </p:pic>
      <p:sp>
        <p:nvSpPr>
          <p:cNvPr id="6" name="5 CuadroTexto"/>
          <p:cNvSpPr txBox="1"/>
          <p:nvPr/>
        </p:nvSpPr>
        <p:spPr>
          <a:xfrm>
            <a:off x="1835696" y="332656"/>
            <a:ext cx="5832648" cy="553998"/>
          </a:xfrm>
          <a:prstGeom prst="rect">
            <a:avLst/>
          </a:prstGeom>
          <a:noFill/>
        </p:spPr>
        <p:txBody>
          <a:bodyPr wrap="square" rtlCol="0">
            <a:spAutoFit/>
          </a:bodyPr>
          <a:lstStyle/>
          <a:p>
            <a:pPr algn="ctr"/>
            <a:r>
              <a:rPr lang="es-MX" sz="3000" b="1" dirty="0"/>
              <a:t>CONTABILIDAD </a:t>
            </a:r>
            <a:r>
              <a:rPr lang="es-MX" sz="3000" b="1" dirty="0" smtClean="0"/>
              <a:t>DIGITAL</a:t>
            </a:r>
            <a:endParaRPr lang="es-MX" sz="3000" b="1" dirty="0"/>
          </a:p>
        </p:txBody>
      </p:sp>
      <p:pic>
        <p:nvPicPr>
          <p:cNvPr id="8" name="Picture 8" descr="http://www.intervencionoperativapolicial.com/images/inscripcion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5105550"/>
            <a:ext cx="1584176" cy="1779834"/>
          </a:xfrm>
          <a:prstGeom prst="rect">
            <a:avLst/>
          </a:prstGeom>
          <a:noFill/>
          <a:extLst>
            <a:ext uri="{909E8E84-426E-40DD-AFC4-6F175D3DCCD1}">
              <a14:hiddenFill xmlns:a14="http://schemas.microsoft.com/office/drawing/2010/main">
                <a:solidFill>
                  <a:srgbClr val="FFFFFF"/>
                </a:solidFill>
              </a14:hiddenFill>
            </a:ext>
          </a:extLst>
        </p:spPr>
      </p:pic>
      <p:sp>
        <p:nvSpPr>
          <p:cNvPr id="7" name="6 CuadroTexto"/>
          <p:cNvSpPr txBox="1"/>
          <p:nvPr/>
        </p:nvSpPr>
        <p:spPr>
          <a:xfrm>
            <a:off x="107504" y="1218232"/>
            <a:ext cx="8952930" cy="4524315"/>
          </a:xfrm>
          <a:prstGeom prst="rect">
            <a:avLst/>
          </a:prstGeom>
          <a:noFill/>
        </p:spPr>
        <p:txBody>
          <a:bodyPr wrap="square" rtlCol="0">
            <a:spAutoFit/>
          </a:bodyPr>
          <a:lstStyle/>
          <a:p>
            <a:pPr algn="just"/>
            <a:r>
              <a:rPr lang="es-MX" sz="2400" dirty="0">
                <a:solidFill>
                  <a:prstClr val="black"/>
                </a:solidFill>
                <a:effectLst>
                  <a:outerShdw blurRad="38100" dist="38100" dir="2700000" algn="tl">
                    <a:srgbClr val="000000">
                      <a:alpha val="43137"/>
                    </a:srgbClr>
                  </a:outerShdw>
                </a:effectLst>
                <a:latin typeface="Constantia" pitchFamily="18" charset="0"/>
              </a:rPr>
              <a:t>Las nuevas disposiciones fiscales contenidas en la Segunda y Tercera  Resolución de la Miscelánea Fiscal  publicadas en el Diario Oficial de la Federación el presente año, establecen la obligatoriedad de generar Contabilidad Digital en la que se tiene por obligación presentar en archivos </a:t>
            </a:r>
            <a:r>
              <a:rPr lang="es-MX" sz="2400" b="1" dirty="0">
                <a:solidFill>
                  <a:prstClr val="black"/>
                </a:solidFill>
                <a:effectLst>
                  <a:outerShdw blurRad="38100" dist="38100" dir="2700000" algn="tl">
                    <a:srgbClr val="000000">
                      <a:alpha val="43137"/>
                    </a:srgbClr>
                  </a:outerShdw>
                </a:effectLst>
                <a:latin typeface="Constantia" pitchFamily="18" charset="0"/>
              </a:rPr>
              <a:t>XML</a:t>
            </a:r>
            <a:r>
              <a:rPr lang="es-MX" sz="2400" dirty="0">
                <a:solidFill>
                  <a:prstClr val="black"/>
                </a:solidFill>
                <a:effectLst>
                  <a:outerShdw blurRad="38100" dist="38100" dir="2700000" algn="tl">
                    <a:srgbClr val="000000">
                      <a:alpha val="43137"/>
                    </a:srgbClr>
                  </a:outerShdw>
                </a:effectLst>
                <a:latin typeface="Constantia" pitchFamily="18" charset="0"/>
              </a:rPr>
              <a:t>:</a:t>
            </a:r>
          </a:p>
          <a:p>
            <a:pPr marL="800100" lvl="1" indent="-342900" algn="just">
              <a:buFont typeface="Wingdings" panose="05000000000000000000" pitchFamily="2" charset="2"/>
              <a:buChar char="ü"/>
            </a:pPr>
            <a:r>
              <a:rPr lang="es-MX" sz="2400" dirty="0">
                <a:solidFill>
                  <a:prstClr val="black"/>
                </a:solidFill>
                <a:effectLst>
                  <a:outerShdw blurRad="38100" dist="38100" dir="2700000" algn="tl">
                    <a:srgbClr val="000000">
                      <a:alpha val="43137"/>
                    </a:srgbClr>
                  </a:outerShdw>
                </a:effectLst>
                <a:latin typeface="Constantia" pitchFamily="18" charset="0"/>
              </a:rPr>
              <a:t>Catálogo de Cuentas Contables</a:t>
            </a:r>
          </a:p>
          <a:p>
            <a:pPr marL="800100" lvl="1" indent="-342900" algn="just">
              <a:buFont typeface="Wingdings" panose="05000000000000000000" pitchFamily="2" charset="2"/>
              <a:buChar char="ü"/>
            </a:pPr>
            <a:r>
              <a:rPr lang="es-MX" sz="2400" dirty="0">
                <a:solidFill>
                  <a:prstClr val="black"/>
                </a:solidFill>
                <a:effectLst>
                  <a:outerShdw blurRad="38100" dist="38100" dir="2700000" algn="tl">
                    <a:srgbClr val="000000">
                      <a:alpha val="43137"/>
                    </a:srgbClr>
                  </a:outerShdw>
                </a:effectLst>
                <a:latin typeface="Constantia" pitchFamily="18" charset="0"/>
              </a:rPr>
              <a:t>Balanza de Comprobación</a:t>
            </a:r>
          </a:p>
          <a:p>
            <a:pPr marL="800100" lvl="1" indent="-342900" algn="just">
              <a:buFont typeface="Wingdings" panose="05000000000000000000" pitchFamily="2" charset="2"/>
              <a:buChar char="ü"/>
            </a:pPr>
            <a:r>
              <a:rPr lang="es-MX" sz="2400" dirty="0">
                <a:solidFill>
                  <a:prstClr val="black"/>
                </a:solidFill>
                <a:effectLst>
                  <a:outerShdw blurRad="38100" dist="38100" dir="2700000" algn="tl">
                    <a:srgbClr val="000000">
                      <a:alpha val="43137"/>
                    </a:srgbClr>
                  </a:outerShdw>
                </a:effectLst>
                <a:latin typeface="Constantia" pitchFamily="18" charset="0"/>
              </a:rPr>
              <a:t>Auxiliares  y las Pólizas generadas en el mes.</a:t>
            </a:r>
          </a:p>
          <a:p>
            <a:pPr marL="800100" lvl="1" indent="-342900" algn="just">
              <a:buFont typeface="Wingdings" panose="05000000000000000000" pitchFamily="2" charset="2"/>
              <a:buChar char="ü"/>
            </a:pPr>
            <a:r>
              <a:rPr lang="es-MX" sz="2400" dirty="0">
                <a:solidFill>
                  <a:prstClr val="black"/>
                </a:solidFill>
                <a:effectLst>
                  <a:outerShdw blurRad="38100" dist="38100" dir="2700000" algn="tl">
                    <a:srgbClr val="000000">
                      <a:alpha val="43137"/>
                    </a:srgbClr>
                  </a:outerShdw>
                </a:effectLst>
                <a:latin typeface="Constantia" pitchFamily="18" charset="0"/>
              </a:rPr>
              <a:t>Control de Viáticos y Control de Bancos</a:t>
            </a:r>
          </a:p>
          <a:p>
            <a:pPr marL="800100" lvl="1" indent="-342900" algn="just">
              <a:buFont typeface="Wingdings" panose="05000000000000000000" pitchFamily="2" charset="2"/>
              <a:buChar char="ü"/>
            </a:pPr>
            <a:r>
              <a:rPr lang="es-MX" sz="2400" dirty="0">
                <a:solidFill>
                  <a:prstClr val="black"/>
                </a:solidFill>
                <a:effectLst>
                  <a:outerShdw blurRad="38100" dist="38100" dir="2700000" algn="tl">
                    <a:srgbClr val="000000">
                      <a:alpha val="43137"/>
                    </a:srgbClr>
                  </a:outerShdw>
                </a:effectLst>
                <a:latin typeface="Constantia" pitchFamily="18" charset="0"/>
              </a:rPr>
              <a:t>Timbrados de recibos de nómina, por cada pago quincenal que se realice a cada empleado</a:t>
            </a:r>
            <a:r>
              <a:rPr lang="es-MX" sz="2400" dirty="0" smtClean="0">
                <a:solidFill>
                  <a:prstClr val="black"/>
                </a:solidFill>
                <a:effectLst>
                  <a:outerShdw blurRad="38100" dist="38100" dir="2700000" algn="tl">
                    <a:srgbClr val="000000">
                      <a:alpha val="43137"/>
                    </a:srgbClr>
                  </a:outerShdw>
                </a:effectLst>
                <a:latin typeface="Constantia" pitchFamily="18" charset="0"/>
              </a:rPr>
              <a:t>.</a:t>
            </a:r>
          </a:p>
          <a:p>
            <a:pPr marL="800100" lvl="1" indent="-342900" algn="just">
              <a:buFont typeface="Wingdings" panose="05000000000000000000" pitchFamily="2" charset="2"/>
              <a:buChar char="ü"/>
            </a:pPr>
            <a:r>
              <a:rPr lang="es-MX" sz="2400" b="1" dirty="0" smtClean="0">
                <a:solidFill>
                  <a:prstClr val="black"/>
                </a:solidFill>
                <a:effectLst>
                  <a:outerShdw blurRad="38100" dist="38100" dir="2700000" algn="tl">
                    <a:srgbClr val="000000">
                      <a:alpha val="43137"/>
                    </a:srgbClr>
                  </a:outerShdw>
                </a:effectLst>
                <a:latin typeface="Constantia" pitchFamily="18" charset="0"/>
              </a:rPr>
              <a:t>Facturas.</a:t>
            </a:r>
            <a:endParaRPr lang="es-MX" sz="2400" b="1" dirty="0">
              <a:solidFill>
                <a:prstClr val="black"/>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552122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5508104" y="116632"/>
            <a:ext cx="3168352" cy="576064"/>
          </a:xfrm>
        </p:spPr>
        <p:txBody>
          <a:bodyPr anchor="ctr">
            <a:noAutofit/>
          </a:bodyPr>
          <a:lstStyle/>
          <a:p>
            <a:r>
              <a:rPr lang="es-MX" sz="2800" b="1" dirty="0" smtClean="0">
                <a:effectLst>
                  <a:outerShdw blurRad="38100" dist="38100" dir="2700000" algn="tl">
                    <a:srgbClr val="000000">
                      <a:alpha val="43137"/>
                    </a:srgbClr>
                  </a:outerShdw>
                </a:effectLst>
              </a:rPr>
              <a:t>Regla I.2.7.1.1</a:t>
            </a:r>
            <a:endParaRPr lang="es-MX" sz="2800" b="1" dirty="0">
              <a:effectLst>
                <a:outerShdw blurRad="38100" dist="38100" dir="2700000" algn="tl">
                  <a:srgbClr val="000000">
                    <a:alpha val="43137"/>
                  </a:srgbClr>
                </a:outerShdw>
              </a:effectLst>
            </a:endParaRPr>
          </a:p>
        </p:txBody>
      </p:sp>
      <p:cxnSp>
        <p:nvCxnSpPr>
          <p:cNvPr id="9" name="8 Conector recto"/>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9" name="Picture 5" descr="http://losimpuestos.com.mx/wp-content/uploads/sat-mex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550" y="4437112"/>
            <a:ext cx="1046931" cy="860577"/>
          </a:xfrm>
          <a:prstGeom prst="rect">
            <a:avLst/>
          </a:prstGeom>
          <a:ln>
            <a:noFill/>
          </a:ln>
          <a:effectLst>
            <a:outerShdw blurRad="292100" dist="139700" dir="2700000" algn="tl" rotWithShape="0">
              <a:srgbClr val="333333">
                <a:alpha val="65000"/>
              </a:srgbClr>
            </a:outerShdw>
          </a:effectLst>
          <a:extLst/>
        </p:spPr>
      </p:pic>
      <p:pic>
        <p:nvPicPr>
          <p:cNvPr id="1028" name="Picture 4" descr="http://losimpuestos.com.mx/wp-content/uploads/reglas-cfdi.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44" r="14774"/>
          <a:stretch/>
        </p:blipFill>
        <p:spPr bwMode="auto">
          <a:xfrm>
            <a:off x="6516216" y="4151672"/>
            <a:ext cx="1702111" cy="1437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899592" y="1453426"/>
            <a:ext cx="7344816" cy="2308324"/>
          </a:xfrm>
          <a:prstGeom prst="rect">
            <a:avLst/>
          </a:prstGeom>
        </p:spPr>
        <p:txBody>
          <a:bodyPr wrap="square" anchor="ctr">
            <a:spAutoFit/>
          </a:bodyPr>
          <a:lstStyle/>
          <a:p>
            <a:pPr algn="just"/>
            <a:r>
              <a:rPr lang="es-MX" sz="2400" dirty="0" smtClean="0">
                <a:solidFill>
                  <a:prstClr val="black"/>
                </a:solidFill>
                <a:effectLst>
                  <a:outerShdw blurRad="38100" dist="38100" dir="2700000" algn="tl">
                    <a:srgbClr val="000000">
                      <a:alpha val="43137"/>
                    </a:srgbClr>
                  </a:outerShdw>
                </a:effectLst>
                <a:latin typeface="Constantia" pitchFamily="18" charset="0"/>
              </a:rPr>
              <a:t>Para los efectos de los artículos 28, fracción I, primer párrafo y 30, cuarto párrafo del Código Fiscal Federal, los contribuyentes que emitan y reciban CFDI, </a:t>
            </a:r>
            <a:r>
              <a:rPr lang="es-MX" sz="2400" b="1" i="1" dirty="0" smtClean="0">
                <a:solidFill>
                  <a:prstClr val="black"/>
                </a:solidFill>
                <a:effectLst>
                  <a:outerShdw blurRad="38100" dist="38100" dir="2700000" algn="tl">
                    <a:srgbClr val="000000">
                      <a:alpha val="43137"/>
                    </a:srgbClr>
                  </a:outerShdw>
                </a:effectLst>
                <a:latin typeface="Constantia" pitchFamily="18" charset="0"/>
              </a:rPr>
              <a:t>deberán almacenarlos </a:t>
            </a:r>
            <a:r>
              <a:rPr lang="es-MX" sz="2400" dirty="0" smtClean="0">
                <a:solidFill>
                  <a:prstClr val="black"/>
                </a:solidFill>
                <a:effectLst>
                  <a:outerShdw blurRad="38100" dist="38100" dir="2700000" algn="tl">
                    <a:srgbClr val="000000">
                      <a:alpha val="43137"/>
                    </a:srgbClr>
                  </a:outerShdw>
                </a:effectLst>
                <a:latin typeface="Constantia" pitchFamily="18" charset="0"/>
              </a:rPr>
              <a:t>en medios magnéticos, ópticos o de cualquier otra tecnología, en su formato electrónico XML.</a:t>
            </a:r>
            <a:endParaRPr lang="es-MX" sz="2400" dirty="0">
              <a:solidFill>
                <a:prstClr val="black"/>
              </a:solidFill>
              <a:effectLst>
                <a:outerShdw blurRad="38100" dist="38100" dir="2700000" algn="tl">
                  <a:srgbClr val="000000">
                    <a:alpha val="43137"/>
                  </a:srgbClr>
                </a:outerShdw>
              </a:effectLst>
              <a:latin typeface="Constantia" pitchFamily="18" charset="0"/>
            </a:endParaRPr>
          </a:p>
        </p:txBody>
      </p:sp>
      <p:pic>
        <p:nvPicPr>
          <p:cNvPr id="1026" name="Picture 2" descr="http://lagazzettadf.com/wp-content/uploads/2013/10/SHCP.jpg"/>
          <p:cNvPicPr>
            <a:picLocks noChangeAspect="1" noChangeArrowheads="1"/>
          </p:cNvPicPr>
          <p:nvPr/>
        </p:nvPicPr>
        <p:blipFill rotWithShape="1">
          <a:blip r:embed="rId5">
            <a:extLst>
              <a:ext uri="{28A0092B-C50C-407E-A947-70E740481C1C}">
                <a14:useLocalDpi xmlns:a14="http://schemas.microsoft.com/office/drawing/2010/main" val="0"/>
              </a:ext>
            </a:extLst>
          </a:blip>
          <a:srcRect l="5036" t="19230" r="5172" b="18700"/>
          <a:stretch/>
        </p:blipFill>
        <p:spPr bwMode="auto">
          <a:xfrm>
            <a:off x="914103" y="4437112"/>
            <a:ext cx="2052639" cy="798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97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iterate type="wd">
                                    <p:tmAbs val="200"/>
                                  </p:iterate>
                                  <p:childTnLst>
                                    <p:set>
                                      <p:cBhvr>
                                        <p:cTn id="15" dur="1" fill="hold">
                                          <p:stCondLst>
                                            <p:cond delay="0"/>
                                          </p:stCondLst>
                                        </p:cTn>
                                        <p:tgtEl>
                                          <p:spTgt spid="12"/>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50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1000"/>
                                        <p:tgtEl>
                                          <p:spTgt spid="1029"/>
                                        </p:tgtEl>
                                      </p:cBhvr>
                                    </p:animEffect>
                                    <p:anim calcmode="lin" valueType="num">
                                      <p:cBhvr>
                                        <p:cTn id="24" dur="1000" fill="hold"/>
                                        <p:tgtEl>
                                          <p:spTgt spid="1029"/>
                                        </p:tgtEl>
                                        <p:attrNameLst>
                                          <p:attrName>ppt_x</p:attrName>
                                        </p:attrNameLst>
                                      </p:cBhvr>
                                      <p:tavLst>
                                        <p:tav tm="0">
                                          <p:val>
                                            <p:strVal val="#ppt_x"/>
                                          </p:val>
                                        </p:tav>
                                        <p:tav tm="100000">
                                          <p:val>
                                            <p:strVal val="#ppt_x"/>
                                          </p:val>
                                        </p:tav>
                                      </p:tavLst>
                                    </p:anim>
                                    <p:anim calcmode="lin" valueType="num">
                                      <p:cBhvr>
                                        <p:cTn id="25" dur="1000" fill="hold"/>
                                        <p:tgtEl>
                                          <p:spTgt spid="1029"/>
                                        </p:tgtEl>
                                        <p:attrNameLst>
                                          <p:attrName>ppt_y</p:attrName>
                                        </p:attrNameLst>
                                      </p:cBhvr>
                                      <p:tavLst>
                                        <p:tav tm="0">
                                          <p:val>
                                            <p:strVal val="#ppt_y+.1"/>
                                          </p:val>
                                        </p:tav>
                                        <p:tav tm="100000">
                                          <p:val>
                                            <p:strVal val="#ppt_y"/>
                                          </p:val>
                                        </p:tav>
                                      </p:tavLst>
                                    </p:anim>
                                  </p:childTnLst>
                                </p:cTn>
                              </p:par>
                            </p:childTnLst>
                          </p:cTn>
                        </p:par>
                        <p:par>
                          <p:cTn id="26" fill="hold">
                            <p:stCondLst>
                              <p:cond delay="10301"/>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5868144" y="116632"/>
            <a:ext cx="3168352" cy="576064"/>
          </a:xfrm>
        </p:spPr>
        <p:txBody>
          <a:bodyPr anchor="ctr">
            <a:noAutofit/>
          </a:bodyPr>
          <a:lstStyle/>
          <a:p>
            <a:r>
              <a:rPr lang="es-MX" sz="2800" b="1" dirty="0" smtClean="0">
                <a:effectLst>
                  <a:outerShdw blurRad="38100" dist="38100" dir="2700000" algn="tl">
                    <a:srgbClr val="000000">
                      <a:alpha val="43137"/>
                    </a:srgbClr>
                  </a:outerShdw>
                </a:effectLst>
              </a:rPr>
              <a:t>Antecedentes</a:t>
            </a:r>
            <a:endParaRPr lang="es-MX" sz="2800" b="1" dirty="0">
              <a:effectLst>
                <a:outerShdw blurRad="38100" dist="38100" dir="2700000" algn="tl">
                  <a:srgbClr val="000000">
                    <a:alpha val="43137"/>
                  </a:srgbClr>
                </a:outerShdw>
              </a:effectLst>
            </a:endParaRPr>
          </a:p>
        </p:txBody>
      </p:sp>
      <p:cxnSp>
        <p:nvCxnSpPr>
          <p:cNvPr id="9" name="8 Conector recto"/>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1029" name="Picture 5" descr="http://losimpuestos.com.mx/wp-content/uploads/sat-mexic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2550" y="4437112"/>
            <a:ext cx="1046931" cy="860577"/>
          </a:xfrm>
          <a:prstGeom prst="rect">
            <a:avLst/>
          </a:prstGeom>
          <a:ln>
            <a:noFill/>
          </a:ln>
          <a:effectLst>
            <a:outerShdw blurRad="292100" dist="139700" dir="2700000" algn="tl" rotWithShape="0">
              <a:srgbClr val="333333">
                <a:alpha val="65000"/>
              </a:srgbClr>
            </a:outerShdw>
          </a:effectLst>
          <a:extLst/>
        </p:spPr>
      </p:pic>
      <p:pic>
        <p:nvPicPr>
          <p:cNvPr id="1028" name="Picture 4" descr="http://losimpuestos.com.mx/wp-content/uploads/reglas-cfdi.jpg"/>
          <p:cNvPicPr>
            <a:picLocks noChangeAspect="1" noChangeArrowheads="1"/>
          </p:cNvPicPr>
          <p:nvPr/>
        </p:nvPicPr>
        <p:blipFill rotWithShape="1">
          <a:blip r:embed="rId4">
            <a:extLst>
              <a:ext uri="{28A0092B-C50C-407E-A947-70E740481C1C}">
                <a14:useLocalDpi xmlns:a14="http://schemas.microsoft.com/office/drawing/2010/main" val="0"/>
              </a:ext>
            </a:extLst>
          </a:blip>
          <a:srcRect l="14544" r="14774"/>
          <a:stretch/>
        </p:blipFill>
        <p:spPr bwMode="auto">
          <a:xfrm>
            <a:off x="6516216" y="4151672"/>
            <a:ext cx="1702111" cy="14375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2" name="11 Rectángulo"/>
          <p:cNvSpPr/>
          <p:nvPr/>
        </p:nvSpPr>
        <p:spPr>
          <a:xfrm>
            <a:off x="899592" y="1268760"/>
            <a:ext cx="7344816" cy="2677656"/>
          </a:xfrm>
          <a:prstGeom prst="rect">
            <a:avLst/>
          </a:prstGeom>
        </p:spPr>
        <p:txBody>
          <a:bodyPr wrap="square" anchor="ctr">
            <a:spAutoFit/>
          </a:bodyPr>
          <a:lstStyle/>
          <a:p>
            <a:pPr algn="just"/>
            <a:r>
              <a:rPr lang="es-MX" sz="2400" dirty="0" smtClean="0">
                <a:solidFill>
                  <a:prstClr val="black"/>
                </a:solidFill>
                <a:effectLst>
                  <a:outerShdw blurRad="38100" dist="38100" dir="2700000" algn="tl">
                    <a:srgbClr val="000000">
                      <a:alpha val="43137"/>
                    </a:srgbClr>
                  </a:outerShdw>
                </a:effectLst>
                <a:latin typeface="Constantia" pitchFamily="18" charset="0"/>
              </a:rPr>
              <a:t>La Secretaría de Hacienda y Crédito Público, a través del Servicio de Administración Tributaria (SAT), dispuso que a </a:t>
            </a:r>
            <a:r>
              <a:rPr lang="es-MX" sz="2400" dirty="0">
                <a:solidFill>
                  <a:prstClr val="black"/>
                </a:solidFill>
                <a:effectLst>
                  <a:outerShdw blurRad="38100" dist="38100" dir="2700000" algn="tl">
                    <a:srgbClr val="000000">
                      <a:alpha val="43137"/>
                    </a:srgbClr>
                  </a:outerShdw>
                </a:effectLst>
                <a:latin typeface="Constantia" pitchFamily="18" charset="0"/>
              </a:rPr>
              <a:t>partir de 2014, todos los </a:t>
            </a:r>
            <a:r>
              <a:rPr lang="es-MX" sz="2400" dirty="0" smtClean="0">
                <a:solidFill>
                  <a:prstClr val="black"/>
                </a:solidFill>
                <a:effectLst>
                  <a:outerShdw blurRad="38100" dist="38100" dir="2700000" algn="tl">
                    <a:srgbClr val="000000">
                      <a:alpha val="43137"/>
                    </a:srgbClr>
                  </a:outerShdw>
                </a:effectLst>
                <a:latin typeface="Constantia" pitchFamily="18" charset="0"/>
              </a:rPr>
              <a:t>patrones (empleadores) </a:t>
            </a:r>
            <a:r>
              <a:rPr lang="es-MX" sz="2400" dirty="0">
                <a:solidFill>
                  <a:prstClr val="black"/>
                </a:solidFill>
                <a:effectLst>
                  <a:outerShdw blurRad="38100" dist="38100" dir="2700000" algn="tl">
                    <a:srgbClr val="000000">
                      <a:alpha val="43137"/>
                    </a:srgbClr>
                  </a:outerShdw>
                </a:effectLst>
                <a:latin typeface="Constantia" pitchFamily="18" charset="0"/>
              </a:rPr>
              <a:t>estarán </a:t>
            </a:r>
            <a:r>
              <a:rPr lang="es-MX" sz="2400" b="1" i="1" dirty="0">
                <a:solidFill>
                  <a:prstClr val="black"/>
                </a:solidFill>
                <a:effectLst>
                  <a:outerShdw blurRad="38100" dist="38100" dir="2700000" algn="tl">
                    <a:srgbClr val="000000">
                      <a:alpha val="43137"/>
                    </a:srgbClr>
                  </a:outerShdw>
                </a:effectLst>
                <a:latin typeface="Constantia" pitchFamily="18" charset="0"/>
              </a:rPr>
              <a:t>obligados a emitir los recibos de nómina de sus trabajadores electrónicamente </a:t>
            </a:r>
            <a:r>
              <a:rPr lang="es-MX" sz="2400" dirty="0" smtClean="0">
                <a:solidFill>
                  <a:prstClr val="black"/>
                </a:solidFill>
                <a:effectLst>
                  <a:outerShdw blurRad="38100" dist="38100" dir="2700000" algn="tl">
                    <a:srgbClr val="000000">
                      <a:alpha val="43137"/>
                    </a:srgbClr>
                  </a:outerShdw>
                </a:effectLst>
                <a:latin typeface="Constantia" pitchFamily="18" charset="0"/>
              </a:rPr>
              <a:t>mediante el </a:t>
            </a:r>
            <a:r>
              <a:rPr lang="es-MX" sz="2400" dirty="0">
                <a:solidFill>
                  <a:prstClr val="black"/>
                </a:solidFill>
                <a:effectLst>
                  <a:outerShdw blurRad="38100" dist="38100" dir="2700000" algn="tl">
                    <a:srgbClr val="000000">
                      <a:alpha val="43137"/>
                    </a:srgbClr>
                  </a:outerShdw>
                </a:effectLst>
                <a:latin typeface="Constantia" pitchFamily="18" charset="0"/>
              </a:rPr>
              <a:t>Comprobante Fiscal Digital por Internet </a:t>
            </a:r>
            <a:r>
              <a:rPr lang="es-MX" sz="2400" dirty="0" smtClean="0">
                <a:solidFill>
                  <a:prstClr val="black"/>
                </a:solidFill>
                <a:effectLst>
                  <a:outerShdw blurRad="38100" dist="38100" dir="2700000" algn="tl">
                    <a:srgbClr val="000000">
                      <a:alpha val="43137"/>
                    </a:srgbClr>
                  </a:outerShdw>
                </a:effectLst>
                <a:latin typeface="Constantia" pitchFamily="18" charset="0"/>
              </a:rPr>
              <a:t>(CFDI).</a:t>
            </a:r>
            <a:endParaRPr lang="es-MX" sz="2400" dirty="0">
              <a:solidFill>
                <a:prstClr val="black"/>
              </a:solidFill>
              <a:effectLst>
                <a:outerShdw blurRad="38100" dist="38100" dir="2700000" algn="tl">
                  <a:srgbClr val="000000">
                    <a:alpha val="43137"/>
                  </a:srgbClr>
                </a:outerShdw>
              </a:effectLst>
              <a:latin typeface="Constantia" pitchFamily="18" charset="0"/>
            </a:endParaRPr>
          </a:p>
        </p:txBody>
      </p:sp>
      <p:pic>
        <p:nvPicPr>
          <p:cNvPr id="1026" name="Picture 2" descr="http://lagazzettadf.com/wp-content/uploads/2013/10/SHCP.jpg"/>
          <p:cNvPicPr>
            <a:picLocks noChangeAspect="1" noChangeArrowheads="1"/>
          </p:cNvPicPr>
          <p:nvPr/>
        </p:nvPicPr>
        <p:blipFill rotWithShape="1">
          <a:blip r:embed="rId5">
            <a:extLst>
              <a:ext uri="{28A0092B-C50C-407E-A947-70E740481C1C}">
                <a14:useLocalDpi xmlns:a14="http://schemas.microsoft.com/office/drawing/2010/main" val="0"/>
              </a:ext>
            </a:extLst>
          </a:blip>
          <a:srcRect l="5036" t="19230" r="5172" b="18700"/>
          <a:stretch/>
        </p:blipFill>
        <p:spPr bwMode="auto">
          <a:xfrm>
            <a:off x="914103" y="4437112"/>
            <a:ext cx="2052639" cy="7981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00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 presetClass="entr" presetSubtype="0" fill="hold" grpId="0" nodeType="afterEffect">
                                  <p:stCondLst>
                                    <p:cond delay="0"/>
                                  </p:stCondLst>
                                  <p:iterate type="wd">
                                    <p:tmAbs val="200"/>
                                  </p:iterate>
                                  <p:childTnLst>
                                    <p:set>
                                      <p:cBhvr>
                                        <p:cTn id="15" dur="1" fill="hold">
                                          <p:stCondLst>
                                            <p:cond delay="0"/>
                                          </p:stCondLst>
                                        </p:cTn>
                                        <p:tgtEl>
                                          <p:spTgt spid="12"/>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1000"/>
                                        <p:tgtEl>
                                          <p:spTgt spid="1026"/>
                                        </p:tgtEl>
                                      </p:cBhvr>
                                    </p:animEffect>
                                    <p:anim calcmode="lin" valueType="num">
                                      <p:cBhvr>
                                        <p:cTn id="19" dur="1000" fill="hold"/>
                                        <p:tgtEl>
                                          <p:spTgt spid="1026"/>
                                        </p:tgtEl>
                                        <p:attrNameLst>
                                          <p:attrName>ppt_x</p:attrName>
                                        </p:attrNameLst>
                                      </p:cBhvr>
                                      <p:tavLst>
                                        <p:tav tm="0">
                                          <p:val>
                                            <p:strVal val="#ppt_x"/>
                                          </p:val>
                                        </p:tav>
                                        <p:tav tm="100000">
                                          <p:val>
                                            <p:strVal val="#ppt_x"/>
                                          </p:val>
                                        </p:tav>
                                      </p:tavLst>
                                    </p:anim>
                                    <p:anim calcmode="lin" valueType="num">
                                      <p:cBhvr>
                                        <p:cTn id="20" dur="1000" fill="hold"/>
                                        <p:tgtEl>
                                          <p:spTgt spid="1026"/>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1500"/>
                                  </p:stCondLst>
                                  <p:childTnLst>
                                    <p:set>
                                      <p:cBhvr>
                                        <p:cTn id="22" dur="1" fill="hold">
                                          <p:stCondLst>
                                            <p:cond delay="0"/>
                                          </p:stCondLst>
                                        </p:cTn>
                                        <p:tgtEl>
                                          <p:spTgt spid="1029"/>
                                        </p:tgtEl>
                                        <p:attrNameLst>
                                          <p:attrName>style.visibility</p:attrName>
                                        </p:attrNameLst>
                                      </p:cBhvr>
                                      <p:to>
                                        <p:strVal val="visible"/>
                                      </p:to>
                                    </p:set>
                                    <p:animEffect transition="in" filter="fade">
                                      <p:cBhvr>
                                        <p:cTn id="23" dur="1000"/>
                                        <p:tgtEl>
                                          <p:spTgt spid="1029"/>
                                        </p:tgtEl>
                                      </p:cBhvr>
                                    </p:animEffect>
                                    <p:anim calcmode="lin" valueType="num">
                                      <p:cBhvr>
                                        <p:cTn id="24" dur="1000" fill="hold"/>
                                        <p:tgtEl>
                                          <p:spTgt spid="1029"/>
                                        </p:tgtEl>
                                        <p:attrNameLst>
                                          <p:attrName>ppt_x</p:attrName>
                                        </p:attrNameLst>
                                      </p:cBhvr>
                                      <p:tavLst>
                                        <p:tav tm="0">
                                          <p:val>
                                            <p:strVal val="#ppt_x"/>
                                          </p:val>
                                        </p:tav>
                                        <p:tav tm="100000">
                                          <p:val>
                                            <p:strVal val="#ppt_x"/>
                                          </p:val>
                                        </p:tav>
                                      </p:tavLst>
                                    </p:anim>
                                    <p:anim calcmode="lin" valueType="num">
                                      <p:cBhvr>
                                        <p:cTn id="25" dur="1000" fill="hold"/>
                                        <p:tgtEl>
                                          <p:spTgt spid="1029"/>
                                        </p:tgtEl>
                                        <p:attrNameLst>
                                          <p:attrName>ppt_y</p:attrName>
                                        </p:attrNameLst>
                                      </p:cBhvr>
                                      <p:tavLst>
                                        <p:tav tm="0">
                                          <p:val>
                                            <p:strVal val="#ppt_y+.1"/>
                                          </p:val>
                                        </p:tav>
                                        <p:tav tm="100000">
                                          <p:val>
                                            <p:strVal val="#ppt_y"/>
                                          </p:val>
                                        </p:tav>
                                      </p:tavLst>
                                    </p:anim>
                                  </p:childTnLst>
                                </p:cTn>
                              </p:par>
                            </p:childTnLst>
                          </p:cTn>
                        </p:par>
                        <p:par>
                          <p:cTn id="26" fill="hold">
                            <p:stCondLst>
                              <p:cond delay="10901"/>
                            </p:stCondLst>
                            <p:childTnLst>
                              <p:par>
                                <p:cTn id="27" presetID="42" presetClass="entr" presetSubtype="0" fill="hold" nodeType="afterEffect">
                                  <p:stCondLst>
                                    <p:cond delay="0"/>
                                  </p:stCondLst>
                                  <p:childTnLst>
                                    <p:set>
                                      <p:cBhvr>
                                        <p:cTn id="28" dur="1" fill="hold">
                                          <p:stCondLst>
                                            <p:cond delay="0"/>
                                          </p:stCondLst>
                                        </p:cTn>
                                        <p:tgtEl>
                                          <p:spTgt spid="1028"/>
                                        </p:tgtEl>
                                        <p:attrNameLst>
                                          <p:attrName>style.visibility</p:attrName>
                                        </p:attrNameLst>
                                      </p:cBhvr>
                                      <p:to>
                                        <p:strVal val="visible"/>
                                      </p:to>
                                    </p:set>
                                    <p:animEffect transition="in" filter="fade">
                                      <p:cBhvr>
                                        <p:cTn id="29" dur="1000"/>
                                        <p:tgtEl>
                                          <p:spTgt spid="1028"/>
                                        </p:tgtEl>
                                      </p:cBhvr>
                                    </p:animEffect>
                                    <p:anim calcmode="lin" valueType="num">
                                      <p:cBhvr>
                                        <p:cTn id="30" dur="1000" fill="hold"/>
                                        <p:tgtEl>
                                          <p:spTgt spid="1028"/>
                                        </p:tgtEl>
                                        <p:attrNameLst>
                                          <p:attrName>ppt_x</p:attrName>
                                        </p:attrNameLst>
                                      </p:cBhvr>
                                      <p:tavLst>
                                        <p:tav tm="0">
                                          <p:val>
                                            <p:strVal val="#ppt_x"/>
                                          </p:val>
                                        </p:tav>
                                        <p:tav tm="100000">
                                          <p:val>
                                            <p:strVal val="#ppt_x"/>
                                          </p:val>
                                        </p:tav>
                                      </p:tavLst>
                                    </p:anim>
                                    <p:anim calcmode="lin" valueType="num">
                                      <p:cBhvr>
                                        <p:cTn id="31" dur="1000" fill="hold"/>
                                        <p:tgtEl>
                                          <p:spTgt spid="10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26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3059832" y="764704"/>
            <a:ext cx="3096344" cy="587672"/>
          </a:xfrm>
        </p:spPr>
        <p:txBody>
          <a:bodyPr>
            <a:noAutofit/>
          </a:bodyPr>
          <a:lstStyle/>
          <a:p>
            <a:r>
              <a:rPr lang="es-MX" sz="2800" b="1" dirty="0" smtClean="0">
                <a:effectLst>
                  <a:outerShdw blurRad="38100" dist="38100" dir="2700000" algn="tl">
                    <a:srgbClr val="000000">
                      <a:alpha val="43137"/>
                    </a:srgbClr>
                  </a:outerShdw>
                </a:effectLst>
              </a:rPr>
              <a:t>Marco normativo</a:t>
            </a:r>
            <a:endParaRPr lang="es-MX" sz="2800" b="1" dirty="0">
              <a:effectLst>
                <a:outerShdw blurRad="38100" dist="38100" dir="2700000" algn="tl">
                  <a:srgbClr val="000000">
                    <a:alpha val="43137"/>
                  </a:srgbClr>
                </a:outerShdw>
              </a:effectLst>
            </a:endParaRPr>
          </a:p>
        </p:txBody>
      </p:sp>
      <p:sp>
        <p:nvSpPr>
          <p:cNvPr id="11" name="2 Rectángulo"/>
          <p:cNvSpPr>
            <a:spLocks noChangeArrowheads="1"/>
          </p:cNvSpPr>
          <p:nvPr/>
        </p:nvSpPr>
        <p:spPr bwMode="auto">
          <a:xfrm>
            <a:off x="220718" y="1943254"/>
            <a:ext cx="2757789" cy="261610"/>
          </a:xfrm>
          <a:prstGeom prst="rect">
            <a:avLst/>
          </a:prstGeom>
          <a:solidFill>
            <a:schemeClr val="accent3">
              <a:lumMod val="75000"/>
            </a:schemeClr>
          </a:solidFill>
          <a:ln w="28575">
            <a:noFill/>
          </a:ln>
          <a:effectLst>
            <a:outerShdw blurRad="50800" dist="38100" dir="2700000" algn="tl" rotWithShape="0">
              <a:prstClr val="black">
                <a:alpha val="40000"/>
              </a:prstClr>
            </a:outerShdw>
          </a:effectLst>
        </p:spPr>
        <p:txBody>
          <a:bodyPr wrap="square">
            <a:spAutoFit/>
          </a:bodyPr>
          <a:lstStyle/>
          <a:p>
            <a:pPr algn="ctr">
              <a:buFont typeface="Arial" charset="0"/>
              <a:buChar char="•"/>
              <a:defRPr/>
            </a:pPr>
            <a:r>
              <a:rPr lang="es-MX" sz="1100" b="1" dirty="0">
                <a:solidFill>
                  <a:schemeClr val="bg1"/>
                </a:solidFill>
                <a:effectLst>
                  <a:outerShdw blurRad="38100" dist="38100" dir="2700000" algn="tl">
                    <a:srgbClr val="000000">
                      <a:alpha val="43137"/>
                    </a:srgbClr>
                  </a:outerShdw>
                </a:effectLst>
                <a:latin typeface="Constantia" pitchFamily="18" charset="0"/>
              </a:rPr>
              <a:t>Publicado el 9</a:t>
            </a:r>
            <a:r>
              <a:rPr lang="es-MX" sz="1100" b="1" dirty="0" smtClean="0">
                <a:solidFill>
                  <a:schemeClr val="bg1"/>
                </a:solidFill>
                <a:effectLst>
                  <a:outerShdw blurRad="38100" dist="38100" dir="2700000" algn="tl">
                    <a:srgbClr val="000000">
                      <a:alpha val="43137"/>
                    </a:srgbClr>
                  </a:outerShdw>
                </a:effectLst>
                <a:latin typeface="Constantia" pitchFamily="18" charset="0"/>
              </a:rPr>
              <a:t> </a:t>
            </a:r>
            <a:r>
              <a:rPr lang="es-MX" sz="1100" b="1" dirty="0">
                <a:solidFill>
                  <a:schemeClr val="bg1"/>
                </a:solidFill>
                <a:effectLst>
                  <a:outerShdw blurRad="38100" dist="38100" dir="2700000" algn="tl">
                    <a:srgbClr val="000000">
                      <a:alpha val="43137"/>
                    </a:srgbClr>
                  </a:outerShdw>
                </a:effectLst>
                <a:latin typeface="Constantia" pitchFamily="18" charset="0"/>
              </a:rPr>
              <a:t>de diciembre de </a:t>
            </a:r>
            <a:r>
              <a:rPr lang="es-MX" sz="1100" b="1" dirty="0" smtClean="0">
                <a:solidFill>
                  <a:schemeClr val="bg1"/>
                </a:solidFill>
                <a:effectLst>
                  <a:outerShdw blurRad="38100" dist="38100" dir="2700000" algn="tl">
                    <a:srgbClr val="000000">
                      <a:alpha val="43137"/>
                    </a:srgbClr>
                  </a:outerShdw>
                </a:effectLst>
                <a:latin typeface="Constantia" pitchFamily="18" charset="0"/>
              </a:rPr>
              <a:t>2013</a:t>
            </a:r>
            <a:endParaRPr lang="es-MX" sz="1100" b="1" dirty="0">
              <a:solidFill>
                <a:schemeClr val="bg1"/>
              </a:solidFill>
              <a:effectLst>
                <a:outerShdw blurRad="38100" dist="38100" dir="2700000" algn="tl">
                  <a:srgbClr val="000000">
                    <a:alpha val="43137"/>
                  </a:srgbClr>
                </a:outerShdw>
              </a:effectLst>
              <a:latin typeface="Constantia" pitchFamily="18" charset="0"/>
            </a:endParaRPr>
          </a:p>
        </p:txBody>
      </p:sp>
      <p:sp>
        <p:nvSpPr>
          <p:cNvPr id="17" name="16 Rectángulo redondeado"/>
          <p:cNvSpPr/>
          <p:nvPr/>
        </p:nvSpPr>
        <p:spPr>
          <a:xfrm>
            <a:off x="4068504" y="1412776"/>
            <a:ext cx="5040000" cy="1512168"/>
          </a:xfrm>
          <a:prstGeom prst="roundRect">
            <a:avLst>
              <a:gd name="adj" fmla="val 6192"/>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defRPr/>
            </a:pPr>
            <a:r>
              <a:rPr lang="es-MX" sz="1600" b="1" dirty="0" smtClean="0">
                <a:solidFill>
                  <a:srgbClr val="C00000"/>
                </a:solidFill>
                <a:effectLst>
                  <a:outerShdw blurRad="38100" dist="38100" dir="2700000" algn="tl">
                    <a:srgbClr val="000000">
                      <a:alpha val="43137"/>
                    </a:srgbClr>
                  </a:outerShdw>
                </a:effectLst>
                <a:latin typeface="Constantia" pitchFamily="18" charset="0"/>
              </a:rPr>
              <a:t>Artículo 28      </a:t>
            </a:r>
          </a:p>
          <a:p>
            <a:pPr>
              <a:defRPr/>
            </a:pP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Obligación </a:t>
            </a:r>
            <a:r>
              <a:rPr lang="es-MX" sz="1600" b="1" dirty="0">
                <a:solidFill>
                  <a:schemeClr val="tx1">
                    <a:lumMod val="65000"/>
                    <a:lumOff val="35000"/>
                  </a:schemeClr>
                </a:solidFill>
                <a:effectLst>
                  <a:outerShdw blurRad="38100" dist="38100" dir="2700000" algn="tl">
                    <a:srgbClr val="000000">
                      <a:alpha val="43137"/>
                    </a:srgbClr>
                  </a:outerShdw>
                </a:effectLst>
                <a:latin typeface="Constantia" pitchFamily="18" charset="0"/>
              </a:rPr>
              <a:t>de llevar contabilidad</a:t>
            </a:r>
          </a:p>
          <a:p>
            <a:pPr>
              <a:defRPr/>
            </a:pPr>
            <a:r>
              <a:rPr lang="es-MX" sz="1600" b="1" dirty="0" smtClean="0">
                <a:solidFill>
                  <a:srgbClr val="C00000"/>
                </a:solidFill>
                <a:effectLst>
                  <a:outerShdw blurRad="38100" dist="38100" dir="2700000" algn="tl">
                    <a:srgbClr val="000000">
                      <a:alpha val="43137"/>
                    </a:srgbClr>
                  </a:outerShdw>
                </a:effectLst>
                <a:latin typeface="Constantia" pitchFamily="18" charset="0"/>
              </a:rPr>
              <a:t>Artículo 29</a:t>
            </a:r>
          </a:p>
          <a:p>
            <a:pPr>
              <a:defRPr/>
            </a:pP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Expedición </a:t>
            </a:r>
            <a:r>
              <a:rPr lang="es-MX" sz="1600" b="1" dirty="0">
                <a:solidFill>
                  <a:schemeClr val="tx1">
                    <a:lumMod val="65000"/>
                    <a:lumOff val="35000"/>
                  </a:schemeClr>
                </a:solidFill>
                <a:effectLst>
                  <a:outerShdw blurRad="38100" dist="38100" dir="2700000" algn="tl">
                    <a:srgbClr val="000000">
                      <a:alpha val="43137"/>
                    </a:srgbClr>
                  </a:outerShdw>
                </a:effectLst>
                <a:latin typeface="Constantia" pitchFamily="18" charset="0"/>
              </a:rPr>
              <a:t>de comprobantes</a:t>
            </a:r>
          </a:p>
          <a:p>
            <a:pPr>
              <a:defRPr/>
            </a:pPr>
            <a:r>
              <a:rPr lang="es-MX" sz="1600" b="1" dirty="0" smtClean="0">
                <a:solidFill>
                  <a:srgbClr val="C00000"/>
                </a:solidFill>
                <a:effectLst>
                  <a:outerShdw blurRad="38100" dist="38100" dir="2700000" algn="tl">
                    <a:srgbClr val="000000">
                      <a:alpha val="43137"/>
                    </a:srgbClr>
                  </a:outerShdw>
                </a:effectLst>
                <a:latin typeface="Constantia" pitchFamily="18" charset="0"/>
              </a:rPr>
              <a:t>Artículo 29-A</a:t>
            </a:r>
            <a:r>
              <a:rPr lang="es-MX" sz="1600" b="1" dirty="0">
                <a:solidFill>
                  <a:srgbClr val="C00000"/>
                </a:solidFill>
                <a:effectLst>
                  <a:outerShdw blurRad="38100" dist="38100" dir="2700000" algn="tl">
                    <a:srgbClr val="000000">
                      <a:alpha val="43137"/>
                    </a:srgbClr>
                  </a:outerShdw>
                </a:effectLst>
                <a:latin typeface="Constantia" pitchFamily="18" charset="0"/>
              </a:rPr>
              <a:t>.-</a:t>
            </a:r>
            <a:r>
              <a:rPr lang="es-MX" sz="1600" b="1" dirty="0">
                <a:solidFill>
                  <a:srgbClr val="FF0000"/>
                </a:solidFill>
                <a:effectLst>
                  <a:outerShdw blurRad="38100" dist="38100" dir="2700000" algn="tl">
                    <a:srgbClr val="000000">
                      <a:alpha val="43137"/>
                    </a:srgbClr>
                  </a:outerShdw>
                </a:effectLst>
                <a:latin typeface="Constantia" pitchFamily="18" charset="0"/>
              </a:rPr>
              <a:t> </a:t>
            </a:r>
            <a:endParaRPr lang="es-MX" sz="1600" b="1" dirty="0" smtClean="0">
              <a:solidFill>
                <a:srgbClr val="FF0000"/>
              </a:solidFill>
              <a:effectLst>
                <a:outerShdw blurRad="38100" dist="38100" dir="2700000" algn="tl">
                  <a:srgbClr val="000000">
                    <a:alpha val="43137"/>
                  </a:srgbClr>
                </a:outerShdw>
              </a:effectLst>
              <a:latin typeface="Constantia" pitchFamily="18" charset="0"/>
            </a:endParaRPr>
          </a:p>
          <a:p>
            <a:pPr>
              <a:defRPr/>
            </a:pP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Requisitos </a:t>
            </a:r>
            <a:r>
              <a:rPr lang="es-MX" sz="1600" b="1" dirty="0">
                <a:solidFill>
                  <a:schemeClr val="tx1">
                    <a:lumMod val="65000"/>
                    <a:lumOff val="35000"/>
                  </a:schemeClr>
                </a:solidFill>
                <a:effectLst>
                  <a:outerShdw blurRad="38100" dist="38100" dir="2700000" algn="tl">
                    <a:srgbClr val="000000">
                      <a:alpha val="43137"/>
                    </a:srgbClr>
                  </a:outerShdw>
                </a:effectLst>
                <a:latin typeface="Constantia" pitchFamily="18" charset="0"/>
              </a:rPr>
              <a:t>de </a:t>
            </a: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comprobantes</a:t>
            </a:r>
          </a:p>
          <a:p>
            <a:pPr>
              <a:defRPr/>
            </a:pPr>
            <a:r>
              <a:rPr lang="es-MX" sz="1200" b="1" dirty="0" smtClean="0">
                <a:solidFill>
                  <a:schemeClr val="accent5">
                    <a:lumMod val="50000"/>
                  </a:schemeClr>
                </a:solidFill>
                <a:effectLst>
                  <a:outerShdw blurRad="38100" dist="38100" dir="2700000" algn="tl">
                    <a:srgbClr val="000000">
                      <a:alpha val="43137"/>
                    </a:srgbClr>
                  </a:outerShdw>
                </a:effectLst>
                <a:latin typeface="Constantia" pitchFamily="18" charset="0"/>
              </a:rPr>
              <a:t> </a:t>
            </a:r>
            <a:endParaRPr lang="es-MX" sz="1200" b="1" dirty="0">
              <a:solidFill>
                <a:schemeClr val="accent5">
                  <a:lumMod val="50000"/>
                </a:schemeClr>
              </a:solidFill>
              <a:effectLst>
                <a:outerShdw blurRad="38100" dist="38100" dir="2700000" algn="tl">
                  <a:srgbClr val="000000">
                    <a:alpha val="43137"/>
                  </a:srgbClr>
                </a:outerShdw>
              </a:effectLst>
              <a:latin typeface="Constantia" pitchFamily="18" charset="0"/>
            </a:endParaRPr>
          </a:p>
        </p:txBody>
      </p:sp>
      <p:sp>
        <p:nvSpPr>
          <p:cNvPr id="18" name="17 Rectángulo"/>
          <p:cNvSpPr/>
          <p:nvPr/>
        </p:nvSpPr>
        <p:spPr>
          <a:xfrm>
            <a:off x="219150" y="3870918"/>
            <a:ext cx="2635807" cy="261610"/>
          </a:xfrm>
          <a:prstGeom prst="rect">
            <a:avLst/>
          </a:prstGeom>
          <a:solidFill>
            <a:schemeClr val="accent2">
              <a:lumMod val="75000"/>
            </a:schemeClr>
          </a:solidFill>
          <a:ln w="28575">
            <a:noFill/>
          </a:ln>
          <a:effectLst>
            <a:outerShdw blurRad="50800" dist="38100" dir="2700000" algn="tl" rotWithShape="0">
              <a:prstClr val="black">
                <a:alpha val="40000"/>
              </a:prstClr>
            </a:outerShdw>
          </a:effectLst>
        </p:spPr>
        <p:txBody>
          <a:bodyPr wrap="square">
            <a:spAutoFit/>
          </a:bodyPr>
          <a:lstStyle/>
          <a:p>
            <a:pPr algn="ctr">
              <a:buFont typeface="Arial" charset="0"/>
              <a:buChar char="•"/>
            </a:pPr>
            <a:r>
              <a:rPr lang="es-MX" sz="1100" b="1" dirty="0">
                <a:solidFill>
                  <a:schemeClr val="bg1"/>
                </a:solidFill>
                <a:effectLst>
                  <a:outerShdw blurRad="38100" dist="38100" dir="2700000" algn="tl">
                    <a:srgbClr val="000000">
                      <a:alpha val="43137"/>
                    </a:srgbClr>
                  </a:outerShdw>
                </a:effectLst>
                <a:latin typeface="Constantia" pitchFamily="18" charset="0"/>
              </a:rPr>
              <a:t>Publicada el </a:t>
            </a:r>
            <a:r>
              <a:rPr lang="es-MX" sz="1100" b="1" dirty="0" smtClean="0">
                <a:solidFill>
                  <a:schemeClr val="bg1"/>
                </a:solidFill>
                <a:effectLst>
                  <a:outerShdw blurRad="38100" dist="38100" dir="2700000" algn="tl">
                    <a:srgbClr val="000000">
                      <a:alpha val="43137"/>
                    </a:srgbClr>
                  </a:outerShdw>
                </a:effectLst>
                <a:latin typeface="Constantia" pitchFamily="18" charset="0"/>
              </a:rPr>
              <a:t>11 </a:t>
            </a:r>
            <a:r>
              <a:rPr lang="es-MX" sz="1100" b="1" dirty="0">
                <a:solidFill>
                  <a:schemeClr val="bg1"/>
                </a:solidFill>
                <a:effectLst>
                  <a:outerShdw blurRad="38100" dist="38100" dir="2700000" algn="tl">
                    <a:srgbClr val="000000">
                      <a:alpha val="43137"/>
                    </a:srgbClr>
                  </a:outerShdw>
                </a:effectLst>
                <a:latin typeface="Constantia" pitchFamily="18" charset="0"/>
              </a:rPr>
              <a:t>de diciembre de 2013</a:t>
            </a:r>
          </a:p>
        </p:txBody>
      </p:sp>
      <p:sp>
        <p:nvSpPr>
          <p:cNvPr id="19" name="18 Rectángulo redondeado"/>
          <p:cNvSpPr/>
          <p:nvPr/>
        </p:nvSpPr>
        <p:spPr>
          <a:xfrm>
            <a:off x="4067944" y="3340442"/>
            <a:ext cx="5040560" cy="880646"/>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defRPr/>
            </a:pPr>
            <a:r>
              <a:rPr lang="es-MX" sz="1600" b="1" dirty="0">
                <a:solidFill>
                  <a:srgbClr val="C00000"/>
                </a:solidFill>
                <a:effectLst>
                  <a:outerShdw blurRad="38100" dist="38100" dir="2700000" algn="tl">
                    <a:srgbClr val="000000">
                      <a:alpha val="43137"/>
                    </a:srgbClr>
                  </a:outerShdw>
                </a:effectLst>
                <a:latin typeface="Constantia" pitchFamily="18" charset="0"/>
              </a:rPr>
              <a:t>Artículo </a:t>
            </a:r>
            <a:r>
              <a:rPr lang="es-MX" sz="1600" b="1" dirty="0" smtClean="0">
                <a:solidFill>
                  <a:srgbClr val="C00000"/>
                </a:solidFill>
                <a:effectLst>
                  <a:outerShdw blurRad="38100" dist="38100" dir="2700000" algn="tl">
                    <a:srgbClr val="000000">
                      <a:alpha val="43137"/>
                    </a:srgbClr>
                  </a:outerShdw>
                </a:effectLst>
                <a:latin typeface="Constantia" pitchFamily="18" charset="0"/>
              </a:rPr>
              <a:t>99, Fracción       </a:t>
            </a:r>
            <a:endParaRPr lang="es-MX" sz="1600" b="1" dirty="0">
              <a:solidFill>
                <a:srgbClr val="C00000"/>
              </a:solidFill>
              <a:effectLst>
                <a:outerShdw blurRad="38100" dist="38100" dir="2700000" algn="tl">
                  <a:srgbClr val="000000">
                    <a:alpha val="43137"/>
                  </a:srgbClr>
                </a:outerShdw>
              </a:effectLst>
              <a:latin typeface="Constantia" pitchFamily="18" charset="0"/>
            </a:endParaRPr>
          </a:p>
          <a:p>
            <a:pPr>
              <a:defRPr/>
            </a:pP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Obligación de expedir </a:t>
            </a:r>
            <a:r>
              <a:rPr lang="es-MX" sz="1600" b="1" dirty="0">
                <a:solidFill>
                  <a:schemeClr val="tx1">
                    <a:lumMod val="65000"/>
                    <a:lumOff val="35000"/>
                  </a:schemeClr>
                </a:solidFill>
                <a:effectLst>
                  <a:outerShdw blurRad="38100" dist="38100" dir="2700000" algn="tl">
                    <a:srgbClr val="000000">
                      <a:alpha val="43137"/>
                    </a:srgbClr>
                  </a:outerShdw>
                </a:effectLst>
                <a:latin typeface="Constantia" pitchFamily="18" charset="0"/>
              </a:rPr>
              <a:t>y entregar </a:t>
            </a: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comprobantes </a:t>
            </a:r>
            <a:r>
              <a:rPr lang="es-MX" sz="1600" b="1" dirty="0">
                <a:solidFill>
                  <a:schemeClr val="tx1">
                    <a:lumMod val="65000"/>
                    <a:lumOff val="35000"/>
                  </a:schemeClr>
                </a:solidFill>
                <a:effectLst>
                  <a:outerShdw blurRad="38100" dist="38100" dir="2700000" algn="tl">
                    <a:srgbClr val="000000">
                      <a:alpha val="43137"/>
                    </a:srgbClr>
                  </a:outerShdw>
                </a:effectLst>
                <a:latin typeface="Constantia" pitchFamily="18" charset="0"/>
              </a:rPr>
              <a:t>fiscales a las </a:t>
            </a: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personas.</a:t>
            </a:r>
          </a:p>
        </p:txBody>
      </p:sp>
      <p:sp>
        <p:nvSpPr>
          <p:cNvPr id="14" name="13 Rectángulo"/>
          <p:cNvSpPr/>
          <p:nvPr/>
        </p:nvSpPr>
        <p:spPr>
          <a:xfrm>
            <a:off x="220718" y="1412776"/>
            <a:ext cx="3888000" cy="540000"/>
          </a:xfrm>
          <a:prstGeom prst="rect">
            <a:avLst/>
          </a:prstGeom>
          <a:solidFill>
            <a:schemeClr val="accent3">
              <a:lumMod val="75000"/>
            </a:schemeClr>
          </a:solidFill>
          <a:ln w="28575">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wrap="square" anchor="ctr">
            <a:spAutoFit/>
          </a:bodyPr>
          <a:lstStyle/>
          <a:p>
            <a:pPr algn="ctr">
              <a:defRPr/>
            </a:pPr>
            <a:r>
              <a:rPr lang="es-MX" sz="1400" b="1" dirty="0" smtClean="0">
                <a:solidFill>
                  <a:schemeClr val="bg1"/>
                </a:solidFill>
                <a:effectLst>
                  <a:outerShdw blurRad="38100" dist="38100" dir="2700000" algn="tl">
                    <a:srgbClr val="000000">
                      <a:alpha val="43137"/>
                    </a:srgbClr>
                  </a:outerShdw>
                </a:effectLst>
                <a:latin typeface="Constantia" pitchFamily="18" charset="0"/>
              </a:rPr>
              <a:t>CÓDIGO </a:t>
            </a:r>
            <a:r>
              <a:rPr lang="es-MX" sz="1400" b="1" dirty="0">
                <a:solidFill>
                  <a:schemeClr val="bg1"/>
                </a:solidFill>
                <a:effectLst>
                  <a:outerShdw blurRad="38100" dist="38100" dir="2700000" algn="tl">
                    <a:srgbClr val="000000">
                      <a:alpha val="43137"/>
                    </a:srgbClr>
                  </a:outerShdw>
                </a:effectLst>
                <a:latin typeface="Constantia" pitchFamily="18" charset="0"/>
              </a:rPr>
              <a:t>FISCAL </a:t>
            </a:r>
            <a:r>
              <a:rPr lang="es-MX" sz="1400" b="1" dirty="0" smtClean="0">
                <a:solidFill>
                  <a:schemeClr val="bg1"/>
                </a:solidFill>
                <a:effectLst>
                  <a:outerShdw blurRad="38100" dist="38100" dir="2700000" algn="tl">
                    <a:srgbClr val="000000">
                      <a:alpha val="43137"/>
                    </a:srgbClr>
                  </a:outerShdw>
                </a:effectLst>
                <a:latin typeface="Constantia" pitchFamily="18" charset="0"/>
              </a:rPr>
              <a:t> DE </a:t>
            </a:r>
            <a:r>
              <a:rPr lang="es-MX" sz="1400" b="1" dirty="0">
                <a:solidFill>
                  <a:schemeClr val="bg1"/>
                </a:solidFill>
                <a:effectLst>
                  <a:outerShdw blurRad="38100" dist="38100" dir="2700000" algn="tl">
                    <a:srgbClr val="000000">
                      <a:alpha val="43137"/>
                    </a:srgbClr>
                  </a:outerShdw>
                </a:effectLst>
                <a:latin typeface="Constantia" pitchFamily="18" charset="0"/>
              </a:rPr>
              <a:t>LA </a:t>
            </a:r>
            <a:r>
              <a:rPr lang="es-MX" sz="1400" b="1" dirty="0" smtClean="0">
                <a:solidFill>
                  <a:schemeClr val="bg1"/>
                </a:solidFill>
                <a:effectLst>
                  <a:outerShdw blurRad="38100" dist="38100" dir="2700000" algn="tl">
                    <a:srgbClr val="000000">
                      <a:alpha val="43137"/>
                    </a:srgbClr>
                  </a:outerShdw>
                </a:effectLst>
                <a:latin typeface="Constantia" pitchFamily="18" charset="0"/>
              </a:rPr>
              <a:t>FEDERACIÓN</a:t>
            </a:r>
            <a:endParaRPr lang="es-MX" sz="1400" b="1" dirty="0">
              <a:solidFill>
                <a:schemeClr val="bg1"/>
              </a:solidFill>
              <a:effectLst>
                <a:outerShdw blurRad="38100" dist="38100" dir="2700000" algn="tl">
                  <a:srgbClr val="000000">
                    <a:alpha val="43137"/>
                  </a:srgbClr>
                </a:outerShdw>
              </a:effectLst>
              <a:latin typeface="Constantia" pitchFamily="18" charset="0"/>
            </a:endParaRPr>
          </a:p>
        </p:txBody>
      </p:sp>
      <p:sp>
        <p:nvSpPr>
          <p:cNvPr id="15" name="14 Rectángulo"/>
          <p:cNvSpPr/>
          <p:nvPr/>
        </p:nvSpPr>
        <p:spPr>
          <a:xfrm>
            <a:off x="219582" y="3340440"/>
            <a:ext cx="3888000" cy="540000"/>
          </a:xfrm>
          <a:prstGeom prst="rect">
            <a:avLst/>
          </a:prstGeom>
          <a:solidFill>
            <a:schemeClr val="accent2">
              <a:lumMod val="75000"/>
            </a:schemeClr>
          </a:solidFill>
          <a:ln w="28575">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wrap="square" anchor="ctr">
            <a:spAutoFit/>
          </a:bodyPr>
          <a:lstStyle/>
          <a:p>
            <a:pPr algn="ctr"/>
            <a:r>
              <a:rPr lang="es-MX" sz="1400" b="1" dirty="0" smtClean="0">
                <a:solidFill>
                  <a:schemeClr val="bg1"/>
                </a:solidFill>
                <a:effectLst>
                  <a:outerShdw blurRad="38100" dist="38100" dir="2700000" algn="tl">
                    <a:srgbClr val="000000">
                      <a:alpha val="43137"/>
                    </a:srgbClr>
                  </a:outerShdw>
                </a:effectLst>
                <a:latin typeface="Constantia" pitchFamily="18" charset="0"/>
              </a:rPr>
              <a:t>LEY DE IMPUESTO SOBRE LA RENTA</a:t>
            </a:r>
            <a:endParaRPr lang="es-MX" sz="1400" b="1" dirty="0">
              <a:solidFill>
                <a:schemeClr val="bg1"/>
              </a:solidFill>
              <a:effectLst>
                <a:outerShdw blurRad="38100" dist="38100" dir="2700000" algn="tl">
                  <a:srgbClr val="000000">
                    <a:alpha val="43137"/>
                  </a:srgbClr>
                </a:outerShdw>
              </a:effectLst>
              <a:latin typeface="Constantia" pitchFamily="18" charset="0"/>
            </a:endParaRPr>
          </a:p>
        </p:txBody>
      </p:sp>
      <p:cxnSp>
        <p:nvCxnSpPr>
          <p:cNvPr id="4" name="3 Conector recto"/>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3" name="1 Título"/>
          <p:cNvSpPr txBox="1">
            <a:spLocks/>
          </p:cNvSpPr>
          <p:nvPr/>
        </p:nvSpPr>
        <p:spPr>
          <a:xfrm>
            <a:off x="5868144" y="116632"/>
            <a:ext cx="316835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effectLst>
                  <a:outerShdw blurRad="38100" dist="38100" dir="2700000" algn="tl">
                    <a:srgbClr val="000000">
                      <a:alpha val="43137"/>
                    </a:srgbClr>
                  </a:outerShdw>
                </a:effectLst>
              </a:rPr>
              <a:t>Antecedentes</a:t>
            </a:r>
            <a:endParaRPr lang="es-MX" sz="2800" b="1" dirty="0">
              <a:effectLst>
                <a:outerShdw blurRad="38100" dist="38100" dir="2700000" algn="tl">
                  <a:srgbClr val="000000">
                    <a:alpha val="43137"/>
                  </a:srgbClr>
                </a:outerShdw>
              </a:effectLst>
            </a:endParaRPr>
          </a:p>
        </p:txBody>
      </p:sp>
      <p:sp>
        <p:nvSpPr>
          <p:cNvPr id="16" name="15 Rectángulo redondeado"/>
          <p:cNvSpPr/>
          <p:nvPr/>
        </p:nvSpPr>
        <p:spPr>
          <a:xfrm>
            <a:off x="4100314" y="2891804"/>
            <a:ext cx="3702697" cy="249164"/>
          </a:xfrm>
          <a:prstGeom prst="roundRect">
            <a:avLst/>
          </a:prstGeom>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defRPr/>
            </a:pPr>
            <a:r>
              <a:rPr lang="es-MX" sz="1000" b="1" dirty="0" smtClean="0">
                <a:solidFill>
                  <a:schemeClr val="accent5">
                    <a:lumMod val="50000"/>
                  </a:schemeClr>
                </a:solidFill>
                <a:effectLst>
                  <a:outerShdw blurRad="38100" dist="38100" dir="2700000" algn="tl">
                    <a:srgbClr val="000000">
                      <a:alpha val="43137"/>
                    </a:srgbClr>
                  </a:outerShdw>
                </a:effectLst>
                <a:latin typeface="Constantia" pitchFamily="18" charset="0"/>
              </a:rPr>
              <a:t>http</a:t>
            </a:r>
            <a:r>
              <a:rPr lang="es-MX" sz="1000" b="1" dirty="0">
                <a:solidFill>
                  <a:schemeClr val="accent5">
                    <a:lumMod val="50000"/>
                  </a:schemeClr>
                </a:solidFill>
                <a:effectLst>
                  <a:outerShdw blurRad="38100" dist="38100" dir="2700000" algn="tl">
                    <a:srgbClr val="000000">
                      <a:alpha val="43137"/>
                    </a:srgbClr>
                  </a:outerShdw>
                </a:effectLst>
                <a:latin typeface="Constantia" pitchFamily="18" charset="0"/>
              </a:rPr>
              <a:t>://www.diputados.gob.mx/LeyesBiblio/pdf/8.pdf </a:t>
            </a:r>
          </a:p>
        </p:txBody>
      </p:sp>
      <p:sp>
        <p:nvSpPr>
          <p:cNvPr id="20" name="19 Rectángulo redondeado"/>
          <p:cNvSpPr/>
          <p:nvPr/>
        </p:nvSpPr>
        <p:spPr>
          <a:xfrm>
            <a:off x="4137700" y="4221088"/>
            <a:ext cx="3890684" cy="216024"/>
          </a:xfrm>
          <a:prstGeom prst="roundRect">
            <a:avLst/>
          </a:prstGeom>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defRPr/>
            </a:pPr>
            <a:r>
              <a:rPr lang="es-MX" sz="1000" b="1" dirty="0">
                <a:solidFill>
                  <a:schemeClr val="accent5">
                    <a:lumMod val="50000"/>
                  </a:schemeClr>
                </a:solidFill>
                <a:effectLst>
                  <a:outerShdw blurRad="38100" dist="38100" dir="2700000" algn="tl">
                    <a:srgbClr val="000000">
                      <a:alpha val="43137"/>
                    </a:srgbClr>
                  </a:outerShdw>
                </a:effectLst>
                <a:latin typeface="Constantia" pitchFamily="18" charset="0"/>
              </a:rPr>
              <a:t>http://www.diputados.gob.mx/LeyesBiblio/pdf/LISR.pdf</a:t>
            </a:r>
          </a:p>
        </p:txBody>
      </p:sp>
      <p:sp>
        <p:nvSpPr>
          <p:cNvPr id="22" name="21 Rectángulo"/>
          <p:cNvSpPr/>
          <p:nvPr/>
        </p:nvSpPr>
        <p:spPr>
          <a:xfrm>
            <a:off x="219150" y="5255622"/>
            <a:ext cx="2635807" cy="261610"/>
          </a:xfrm>
          <a:prstGeom prst="rect">
            <a:avLst/>
          </a:prstGeom>
          <a:solidFill>
            <a:srgbClr val="663300"/>
          </a:solidFill>
          <a:ln w="28575">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wrap="square" anchor="ctr">
            <a:spAutoFit/>
          </a:bodyPr>
          <a:lstStyle/>
          <a:p>
            <a:pPr algn="ctr"/>
            <a:r>
              <a:rPr lang="es-MX" sz="1100" b="1" dirty="0">
                <a:solidFill>
                  <a:schemeClr val="bg1"/>
                </a:solidFill>
                <a:effectLst>
                  <a:outerShdw blurRad="38100" dist="38100" dir="2700000" algn="tl">
                    <a:srgbClr val="000000">
                      <a:alpha val="43137"/>
                    </a:srgbClr>
                  </a:outerShdw>
                </a:effectLst>
                <a:latin typeface="Constantia" pitchFamily="18" charset="0"/>
              </a:rPr>
              <a:t>Publicada el 18 de diciembre de 2013</a:t>
            </a:r>
          </a:p>
        </p:txBody>
      </p:sp>
      <p:sp>
        <p:nvSpPr>
          <p:cNvPr id="23" name="22 Rectángulo redondeado"/>
          <p:cNvSpPr/>
          <p:nvPr/>
        </p:nvSpPr>
        <p:spPr>
          <a:xfrm>
            <a:off x="4067944" y="4725144"/>
            <a:ext cx="5040560" cy="1224136"/>
          </a:xfrm>
          <a:prstGeom prst="roundRect">
            <a:avLst/>
          </a:prstGeom>
          <a:solidFill>
            <a:schemeClr val="bg1"/>
          </a:solidFill>
          <a:ln/>
        </p:spPr>
        <p:style>
          <a:lnRef idx="0">
            <a:schemeClr val="accent3"/>
          </a:lnRef>
          <a:fillRef idx="3">
            <a:schemeClr val="accent3"/>
          </a:fillRef>
          <a:effectRef idx="3">
            <a:schemeClr val="accent3"/>
          </a:effectRef>
          <a:fontRef idx="minor">
            <a:schemeClr val="lt1"/>
          </a:fontRef>
        </p:style>
        <p:txBody>
          <a:bodyPr anchor="ctr"/>
          <a:lstStyle/>
          <a:p>
            <a:pPr>
              <a:defRPr/>
            </a:pPr>
            <a:r>
              <a:rPr lang="es-MX" sz="1600" b="1" dirty="0" smtClean="0">
                <a:solidFill>
                  <a:srgbClr val="C00000"/>
                </a:solidFill>
                <a:effectLst>
                  <a:outerShdw blurRad="38100" dist="38100" dir="2700000" algn="tl">
                    <a:srgbClr val="000000">
                      <a:alpha val="43137"/>
                    </a:srgbClr>
                  </a:outerShdw>
                </a:effectLst>
                <a:latin typeface="Constantia" pitchFamily="18" charset="0"/>
              </a:rPr>
              <a:t>Numeral I.2.7.5.1</a:t>
            </a:r>
            <a:r>
              <a:rPr lang="es-MX" sz="1600" b="1" dirty="0">
                <a:solidFill>
                  <a:srgbClr val="C00000"/>
                </a:solidFill>
                <a:effectLst>
                  <a:outerShdw blurRad="38100" dist="38100" dir="2700000" algn="tl">
                    <a:srgbClr val="000000">
                      <a:alpha val="43137"/>
                    </a:srgbClr>
                  </a:outerShdw>
                </a:effectLst>
                <a:latin typeface="Constantia" pitchFamily="18" charset="0"/>
              </a:rPr>
              <a:t>. </a:t>
            </a:r>
            <a:endParaRPr lang="es-MX" sz="1600" b="1" dirty="0" smtClean="0">
              <a:solidFill>
                <a:srgbClr val="C00000"/>
              </a:solidFill>
              <a:effectLst>
                <a:outerShdw blurRad="38100" dist="38100" dir="2700000" algn="tl">
                  <a:srgbClr val="000000">
                    <a:alpha val="43137"/>
                  </a:srgbClr>
                </a:outerShdw>
              </a:effectLst>
              <a:latin typeface="Constantia" pitchFamily="18" charset="0"/>
            </a:endParaRPr>
          </a:p>
          <a:p>
            <a:pPr>
              <a:defRPr/>
            </a:pP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Expedición </a:t>
            </a:r>
            <a:r>
              <a:rPr lang="es-MX" sz="1600" b="1" dirty="0">
                <a:solidFill>
                  <a:schemeClr val="tx1">
                    <a:lumMod val="65000"/>
                    <a:lumOff val="35000"/>
                  </a:schemeClr>
                </a:solidFill>
                <a:effectLst>
                  <a:outerShdw blurRad="38100" dist="38100" dir="2700000" algn="tl">
                    <a:srgbClr val="000000">
                      <a:alpha val="43137"/>
                    </a:srgbClr>
                  </a:outerShdw>
                </a:effectLst>
                <a:latin typeface="Constantia" pitchFamily="18" charset="0"/>
              </a:rPr>
              <a:t>de CFDI por concepto de nómina </a:t>
            </a:r>
          </a:p>
          <a:p>
            <a:pPr>
              <a:defRPr/>
            </a:pPr>
            <a:r>
              <a:rPr lang="es-MX" sz="1600" b="1" dirty="0" smtClean="0">
                <a:solidFill>
                  <a:srgbClr val="C00000"/>
                </a:solidFill>
                <a:effectLst>
                  <a:outerShdw blurRad="38100" dist="38100" dir="2700000" algn="tl">
                    <a:srgbClr val="000000">
                      <a:alpha val="43137"/>
                    </a:srgbClr>
                  </a:outerShdw>
                </a:effectLst>
                <a:latin typeface="Constantia" pitchFamily="18" charset="0"/>
              </a:rPr>
              <a:t> Numeral I.2.7.5.2</a:t>
            </a:r>
            <a:r>
              <a:rPr lang="es-MX" sz="1600" b="1" dirty="0">
                <a:solidFill>
                  <a:srgbClr val="C00000"/>
                </a:solidFill>
                <a:effectLst>
                  <a:outerShdw blurRad="38100" dist="38100" dir="2700000" algn="tl">
                    <a:srgbClr val="000000">
                      <a:alpha val="43137"/>
                    </a:srgbClr>
                  </a:outerShdw>
                </a:effectLst>
                <a:latin typeface="Constantia" pitchFamily="18" charset="0"/>
              </a:rPr>
              <a:t>. </a:t>
            </a:r>
            <a:endParaRPr lang="es-MX" sz="1600" b="1" dirty="0" smtClean="0">
              <a:solidFill>
                <a:srgbClr val="C00000"/>
              </a:solidFill>
              <a:effectLst>
                <a:outerShdw blurRad="38100" dist="38100" dir="2700000" algn="tl">
                  <a:srgbClr val="000000">
                    <a:alpha val="43137"/>
                  </a:srgbClr>
                </a:outerShdw>
              </a:effectLst>
              <a:latin typeface="Constantia" pitchFamily="18" charset="0"/>
            </a:endParaRPr>
          </a:p>
          <a:p>
            <a:pPr>
              <a:defRPr/>
            </a:pPr>
            <a:r>
              <a:rPr lang="es-MX" sz="1600" b="1" dirty="0" smtClean="0">
                <a:solidFill>
                  <a:schemeClr val="tx1">
                    <a:lumMod val="65000"/>
                    <a:lumOff val="35000"/>
                  </a:schemeClr>
                </a:solidFill>
                <a:effectLst>
                  <a:outerShdw blurRad="38100" dist="38100" dir="2700000" algn="tl">
                    <a:srgbClr val="000000">
                      <a:alpha val="43137"/>
                    </a:srgbClr>
                  </a:outerShdw>
                </a:effectLst>
                <a:latin typeface="Constantia" pitchFamily="18" charset="0"/>
              </a:rPr>
              <a:t>Entrega </a:t>
            </a:r>
            <a:r>
              <a:rPr lang="es-MX" sz="1600" b="1" dirty="0">
                <a:solidFill>
                  <a:schemeClr val="tx1">
                    <a:lumMod val="65000"/>
                    <a:lumOff val="35000"/>
                  </a:schemeClr>
                </a:solidFill>
                <a:effectLst>
                  <a:outerShdw blurRad="38100" dist="38100" dir="2700000" algn="tl">
                    <a:srgbClr val="000000">
                      <a:alpha val="43137"/>
                    </a:srgbClr>
                  </a:outerShdw>
                </a:effectLst>
                <a:latin typeface="Constantia" pitchFamily="18" charset="0"/>
              </a:rPr>
              <a:t>del CFDI por concepto nómina </a:t>
            </a:r>
          </a:p>
        </p:txBody>
      </p:sp>
      <p:sp>
        <p:nvSpPr>
          <p:cNvPr id="24" name="23 Rectángulo"/>
          <p:cNvSpPr/>
          <p:nvPr/>
        </p:nvSpPr>
        <p:spPr>
          <a:xfrm>
            <a:off x="219582" y="4725144"/>
            <a:ext cx="3888000" cy="540000"/>
          </a:xfrm>
          <a:prstGeom prst="rect">
            <a:avLst/>
          </a:prstGeom>
          <a:solidFill>
            <a:srgbClr val="663300"/>
          </a:solidFill>
          <a:ln w="28575">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prst="coolSlant"/>
          </a:sp3d>
        </p:spPr>
        <p:txBody>
          <a:bodyPr wrap="square" anchor="ctr">
            <a:spAutoFit/>
          </a:bodyPr>
          <a:lstStyle/>
          <a:p>
            <a:pPr algn="ctr"/>
            <a:r>
              <a:rPr lang="es-MX" sz="1400" b="1" dirty="0" smtClean="0">
                <a:solidFill>
                  <a:schemeClr val="bg1"/>
                </a:solidFill>
                <a:effectLst>
                  <a:outerShdw blurRad="38100" dist="38100" dir="2700000" algn="tl">
                    <a:srgbClr val="000000">
                      <a:alpha val="43137"/>
                    </a:srgbClr>
                  </a:outerShdw>
                </a:effectLst>
                <a:latin typeface="Constantia" pitchFamily="18" charset="0"/>
              </a:rPr>
              <a:t>RESOLUCIÓN MISCELÁNEA FISCAL  2014</a:t>
            </a:r>
            <a:endParaRPr lang="es-MX" sz="1400" b="1" dirty="0">
              <a:solidFill>
                <a:schemeClr val="bg1"/>
              </a:solidFill>
              <a:effectLst>
                <a:outerShdw blurRad="38100" dist="38100" dir="2700000" algn="tl">
                  <a:srgbClr val="000000">
                    <a:alpha val="43137"/>
                  </a:srgbClr>
                </a:outerShdw>
              </a:effectLst>
              <a:latin typeface="Constantia" pitchFamily="18" charset="0"/>
            </a:endParaRPr>
          </a:p>
        </p:txBody>
      </p:sp>
      <p:sp>
        <p:nvSpPr>
          <p:cNvPr id="25" name="24 Rectángulo redondeado"/>
          <p:cNvSpPr/>
          <p:nvPr/>
        </p:nvSpPr>
        <p:spPr>
          <a:xfrm>
            <a:off x="35496" y="6309320"/>
            <a:ext cx="5580354" cy="376628"/>
          </a:xfrm>
          <a:prstGeom prst="roundRect">
            <a:avLst/>
          </a:prstGeom>
          <a:noFill/>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defRPr/>
            </a:pPr>
            <a:r>
              <a:rPr lang="es-MX" sz="1000" b="1" dirty="0" smtClean="0">
                <a:solidFill>
                  <a:schemeClr val="tx1"/>
                </a:solidFill>
                <a:effectLst>
                  <a:outerShdw blurRad="38100" dist="38100" dir="2700000" algn="tl">
                    <a:srgbClr val="000000">
                      <a:alpha val="43137"/>
                    </a:srgbClr>
                  </a:outerShdw>
                </a:effectLst>
                <a:latin typeface="Constantia" pitchFamily="18" charset="0"/>
              </a:rPr>
              <a:t>ftp</a:t>
            </a:r>
            <a:r>
              <a:rPr lang="es-MX" sz="1000" b="1" dirty="0">
                <a:solidFill>
                  <a:schemeClr val="tx1"/>
                </a:solidFill>
                <a:effectLst>
                  <a:outerShdw blurRad="38100" dist="38100" dir="2700000" algn="tl">
                    <a:srgbClr val="000000">
                      <a:alpha val="43137"/>
                    </a:srgbClr>
                  </a:outerShdw>
                </a:effectLst>
                <a:latin typeface="Constantia" pitchFamily="18" charset="0"/>
              </a:rPr>
              <a:t>://ftp2.sat.gob.mx/asistencia_servicio_ftp/publicaciones/legislacion13/M_RMF2014.pdf</a:t>
            </a:r>
          </a:p>
        </p:txBody>
      </p:sp>
    </p:spTree>
    <p:extLst>
      <p:ext uri="{BB962C8B-B14F-4D97-AF65-F5344CB8AC3E}">
        <p14:creationId xmlns:p14="http://schemas.microsoft.com/office/powerpoint/2010/main" val="2731827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50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1000" fill="hold"/>
                                        <p:tgtEl>
                                          <p:spTgt spid="14"/>
                                        </p:tgtEl>
                                        <p:attrNameLst>
                                          <p:attrName>ppt_x</p:attrName>
                                        </p:attrNameLst>
                                      </p:cBhvr>
                                      <p:tavLst>
                                        <p:tav tm="0">
                                          <p:val>
                                            <p:strVal val="#ppt_x"/>
                                          </p:val>
                                        </p:tav>
                                        <p:tav tm="100000">
                                          <p:val>
                                            <p:strVal val="#ppt_x"/>
                                          </p:val>
                                        </p:tav>
                                      </p:tavLst>
                                    </p:anim>
                                    <p:anim calcmode="lin" valueType="num">
                                      <p:cBhvr additive="base">
                                        <p:cTn id="13" dur="1000" fill="hold"/>
                                        <p:tgtEl>
                                          <p:spTgt spid="14"/>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anim calcmode="lin" valueType="num">
                                      <p:cBhvr>
                                        <p:cTn id="18" dur="500" fill="hold"/>
                                        <p:tgtEl>
                                          <p:spTgt spid="11"/>
                                        </p:tgtEl>
                                        <p:attrNameLst>
                                          <p:attrName>ppt_x</p:attrName>
                                        </p:attrNameLst>
                                      </p:cBhvr>
                                      <p:tavLst>
                                        <p:tav tm="0">
                                          <p:val>
                                            <p:strVal val="#ppt_x"/>
                                          </p:val>
                                        </p:tav>
                                        <p:tav tm="100000">
                                          <p:val>
                                            <p:strVal val="#ppt_x"/>
                                          </p:val>
                                        </p:tav>
                                      </p:tavLst>
                                    </p:anim>
                                    <p:anim calcmode="lin" valueType="num">
                                      <p:cBhvr>
                                        <p:cTn id="19" dur="500" fill="hold"/>
                                        <p:tgtEl>
                                          <p:spTgt spid="1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 presetClass="entr" presetSubtype="2" fill="hold" grpId="0" nodeType="afterEffect">
                                  <p:stCondLst>
                                    <p:cond delay="5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1+#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4000"/>
                            </p:stCondLst>
                            <p:childTnLst>
                              <p:par>
                                <p:cTn id="26" presetID="2" presetClass="entr" presetSubtype="2"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additive="base">
                                        <p:cTn id="28" dur="500" fill="hold"/>
                                        <p:tgtEl>
                                          <p:spTgt spid="16"/>
                                        </p:tgtEl>
                                        <p:attrNameLst>
                                          <p:attrName>ppt_x</p:attrName>
                                        </p:attrNameLst>
                                      </p:cBhvr>
                                      <p:tavLst>
                                        <p:tav tm="0">
                                          <p:val>
                                            <p:strVal val="1+#ppt_w/2"/>
                                          </p:val>
                                        </p:tav>
                                        <p:tav tm="100000">
                                          <p:val>
                                            <p:strVal val="#ppt_x"/>
                                          </p:val>
                                        </p:tav>
                                      </p:tavLst>
                                    </p:anim>
                                    <p:anim calcmode="lin" valueType="num">
                                      <p:cBhvr additive="base">
                                        <p:cTn id="29" dur="500" fill="hold"/>
                                        <p:tgtEl>
                                          <p:spTgt spid="16"/>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8" fill="hold" grpId="0" nodeType="afterEffect">
                                  <p:stCondLst>
                                    <p:cond delay="200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1000" fill="hold"/>
                                        <p:tgtEl>
                                          <p:spTgt spid="15"/>
                                        </p:tgtEl>
                                        <p:attrNameLst>
                                          <p:attrName>ppt_x</p:attrName>
                                        </p:attrNameLst>
                                      </p:cBhvr>
                                      <p:tavLst>
                                        <p:tav tm="0">
                                          <p:val>
                                            <p:strVal val="0-#ppt_w/2"/>
                                          </p:val>
                                        </p:tav>
                                        <p:tav tm="100000">
                                          <p:val>
                                            <p:strVal val="#ppt_x"/>
                                          </p:val>
                                        </p:tav>
                                      </p:tavLst>
                                    </p:anim>
                                    <p:anim calcmode="lin" valueType="num">
                                      <p:cBhvr additive="base">
                                        <p:cTn id="34" dur="1000" fill="hold"/>
                                        <p:tgtEl>
                                          <p:spTgt spid="15"/>
                                        </p:tgtEl>
                                        <p:attrNameLst>
                                          <p:attrName>ppt_y</p:attrName>
                                        </p:attrNameLst>
                                      </p:cBhvr>
                                      <p:tavLst>
                                        <p:tav tm="0">
                                          <p:val>
                                            <p:strVal val="#ppt_y"/>
                                          </p:val>
                                        </p:tav>
                                        <p:tav tm="100000">
                                          <p:val>
                                            <p:strVal val="#ppt_y"/>
                                          </p:val>
                                        </p:tav>
                                      </p:tavLst>
                                    </p:anim>
                                  </p:childTnLst>
                                </p:cTn>
                              </p:par>
                            </p:childTnLst>
                          </p:cTn>
                        </p:par>
                        <p:par>
                          <p:cTn id="35" fill="hold">
                            <p:stCondLst>
                              <p:cond delay="7500"/>
                            </p:stCondLst>
                            <p:childTnLst>
                              <p:par>
                                <p:cTn id="36" presetID="42" presetClass="entr" presetSubtype="0"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fade">
                                      <p:cBhvr>
                                        <p:cTn id="38" dur="1000"/>
                                        <p:tgtEl>
                                          <p:spTgt spid="18"/>
                                        </p:tgtEl>
                                      </p:cBhvr>
                                    </p:animEffect>
                                    <p:anim calcmode="lin" valueType="num">
                                      <p:cBhvr>
                                        <p:cTn id="39" dur="1000" fill="hold"/>
                                        <p:tgtEl>
                                          <p:spTgt spid="18"/>
                                        </p:tgtEl>
                                        <p:attrNameLst>
                                          <p:attrName>ppt_x</p:attrName>
                                        </p:attrNameLst>
                                      </p:cBhvr>
                                      <p:tavLst>
                                        <p:tav tm="0">
                                          <p:val>
                                            <p:strVal val="#ppt_x"/>
                                          </p:val>
                                        </p:tav>
                                        <p:tav tm="100000">
                                          <p:val>
                                            <p:strVal val="#ppt_x"/>
                                          </p:val>
                                        </p:tav>
                                      </p:tavLst>
                                    </p:anim>
                                    <p:anim calcmode="lin" valueType="num">
                                      <p:cBhvr>
                                        <p:cTn id="40" dur="1000" fill="hold"/>
                                        <p:tgtEl>
                                          <p:spTgt spid="18"/>
                                        </p:tgtEl>
                                        <p:attrNameLst>
                                          <p:attrName>ppt_y</p:attrName>
                                        </p:attrNameLst>
                                      </p:cBhvr>
                                      <p:tavLst>
                                        <p:tav tm="0">
                                          <p:val>
                                            <p:strVal val="#ppt_y+.1"/>
                                          </p:val>
                                        </p:tav>
                                        <p:tav tm="100000">
                                          <p:val>
                                            <p:strVal val="#ppt_y"/>
                                          </p:val>
                                        </p:tav>
                                      </p:tavLst>
                                    </p:anim>
                                  </p:childTnLst>
                                </p:cTn>
                              </p:par>
                            </p:childTnLst>
                          </p:cTn>
                        </p:par>
                        <p:par>
                          <p:cTn id="41" fill="hold">
                            <p:stCondLst>
                              <p:cond delay="8500"/>
                            </p:stCondLst>
                            <p:childTnLst>
                              <p:par>
                                <p:cTn id="42" presetID="2" presetClass="entr" presetSubtype="2" fill="hold" grpId="0" nodeType="afterEffect">
                                  <p:stCondLst>
                                    <p:cond delay="1000"/>
                                  </p:stCondLst>
                                  <p:childTnLst>
                                    <p:set>
                                      <p:cBhvr>
                                        <p:cTn id="43" dur="1" fill="hold">
                                          <p:stCondLst>
                                            <p:cond delay="0"/>
                                          </p:stCondLst>
                                        </p:cTn>
                                        <p:tgtEl>
                                          <p:spTgt spid="19"/>
                                        </p:tgtEl>
                                        <p:attrNameLst>
                                          <p:attrName>style.visibility</p:attrName>
                                        </p:attrNameLst>
                                      </p:cBhvr>
                                      <p:to>
                                        <p:strVal val="visible"/>
                                      </p:to>
                                    </p:set>
                                    <p:anim calcmode="lin" valueType="num">
                                      <p:cBhvr additive="base">
                                        <p:cTn id="44" dur="1000" fill="hold"/>
                                        <p:tgtEl>
                                          <p:spTgt spid="19"/>
                                        </p:tgtEl>
                                        <p:attrNameLst>
                                          <p:attrName>ppt_x</p:attrName>
                                        </p:attrNameLst>
                                      </p:cBhvr>
                                      <p:tavLst>
                                        <p:tav tm="0">
                                          <p:val>
                                            <p:strVal val="1+#ppt_w/2"/>
                                          </p:val>
                                        </p:tav>
                                        <p:tav tm="100000">
                                          <p:val>
                                            <p:strVal val="#ppt_x"/>
                                          </p:val>
                                        </p:tav>
                                      </p:tavLst>
                                    </p:anim>
                                    <p:anim calcmode="lin" valueType="num">
                                      <p:cBhvr additive="base">
                                        <p:cTn id="45" dur="1000" fill="hold"/>
                                        <p:tgtEl>
                                          <p:spTgt spid="19"/>
                                        </p:tgtEl>
                                        <p:attrNameLst>
                                          <p:attrName>ppt_y</p:attrName>
                                        </p:attrNameLst>
                                      </p:cBhvr>
                                      <p:tavLst>
                                        <p:tav tm="0">
                                          <p:val>
                                            <p:strVal val="#ppt_y"/>
                                          </p:val>
                                        </p:tav>
                                        <p:tav tm="100000">
                                          <p:val>
                                            <p:strVal val="#ppt_y"/>
                                          </p:val>
                                        </p:tav>
                                      </p:tavLst>
                                    </p:anim>
                                  </p:childTnLst>
                                </p:cTn>
                              </p:par>
                            </p:childTnLst>
                          </p:cTn>
                        </p:par>
                        <p:par>
                          <p:cTn id="46" fill="hold">
                            <p:stCondLst>
                              <p:cond delay="105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11000"/>
                            </p:stCondLst>
                            <p:childTnLst>
                              <p:par>
                                <p:cTn id="52" presetID="2" presetClass="entr" presetSubtype="8" fill="hold" grpId="0" nodeType="afterEffect">
                                  <p:stCondLst>
                                    <p:cond delay="2000"/>
                                  </p:stCondLst>
                                  <p:childTnLst>
                                    <p:set>
                                      <p:cBhvr>
                                        <p:cTn id="53" dur="1" fill="hold">
                                          <p:stCondLst>
                                            <p:cond delay="0"/>
                                          </p:stCondLst>
                                        </p:cTn>
                                        <p:tgtEl>
                                          <p:spTgt spid="24"/>
                                        </p:tgtEl>
                                        <p:attrNameLst>
                                          <p:attrName>style.visibility</p:attrName>
                                        </p:attrNameLst>
                                      </p:cBhvr>
                                      <p:to>
                                        <p:strVal val="visible"/>
                                      </p:to>
                                    </p:set>
                                    <p:anim calcmode="lin" valueType="num">
                                      <p:cBhvr additive="base">
                                        <p:cTn id="54" dur="1000" fill="hold"/>
                                        <p:tgtEl>
                                          <p:spTgt spid="24"/>
                                        </p:tgtEl>
                                        <p:attrNameLst>
                                          <p:attrName>ppt_x</p:attrName>
                                        </p:attrNameLst>
                                      </p:cBhvr>
                                      <p:tavLst>
                                        <p:tav tm="0">
                                          <p:val>
                                            <p:strVal val="0-#ppt_w/2"/>
                                          </p:val>
                                        </p:tav>
                                        <p:tav tm="100000">
                                          <p:val>
                                            <p:strVal val="#ppt_x"/>
                                          </p:val>
                                        </p:tav>
                                      </p:tavLst>
                                    </p:anim>
                                    <p:anim calcmode="lin" valueType="num">
                                      <p:cBhvr additive="base">
                                        <p:cTn id="55" dur="1000" fill="hold"/>
                                        <p:tgtEl>
                                          <p:spTgt spid="24"/>
                                        </p:tgtEl>
                                        <p:attrNameLst>
                                          <p:attrName>ppt_y</p:attrName>
                                        </p:attrNameLst>
                                      </p:cBhvr>
                                      <p:tavLst>
                                        <p:tav tm="0">
                                          <p:val>
                                            <p:strVal val="#ppt_y"/>
                                          </p:val>
                                        </p:tav>
                                        <p:tav tm="100000">
                                          <p:val>
                                            <p:strVal val="#ppt_y"/>
                                          </p:val>
                                        </p:tav>
                                      </p:tavLst>
                                    </p:anim>
                                  </p:childTnLst>
                                </p:cTn>
                              </p:par>
                            </p:childTnLst>
                          </p:cTn>
                        </p:par>
                        <p:par>
                          <p:cTn id="56" fill="hold">
                            <p:stCondLst>
                              <p:cond delay="1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childTnLst>
                          </p:cTn>
                        </p:par>
                        <p:par>
                          <p:cTn id="62" fill="hold">
                            <p:stCondLst>
                              <p:cond delay="15000"/>
                            </p:stCondLst>
                            <p:childTnLst>
                              <p:par>
                                <p:cTn id="63" presetID="2" presetClass="entr" presetSubtype="2" fill="hold" grpId="0" nodeType="afterEffect">
                                  <p:stCondLst>
                                    <p:cond delay="100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1000" fill="hold"/>
                                        <p:tgtEl>
                                          <p:spTgt spid="23"/>
                                        </p:tgtEl>
                                        <p:attrNameLst>
                                          <p:attrName>ppt_x</p:attrName>
                                        </p:attrNameLst>
                                      </p:cBhvr>
                                      <p:tavLst>
                                        <p:tav tm="0">
                                          <p:val>
                                            <p:strVal val="1+#ppt_w/2"/>
                                          </p:val>
                                        </p:tav>
                                        <p:tav tm="100000">
                                          <p:val>
                                            <p:strVal val="#ppt_x"/>
                                          </p:val>
                                        </p:tav>
                                      </p:tavLst>
                                    </p:anim>
                                    <p:anim calcmode="lin" valueType="num">
                                      <p:cBhvr additive="base">
                                        <p:cTn id="66" dur="1000" fill="hold"/>
                                        <p:tgtEl>
                                          <p:spTgt spid="23"/>
                                        </p:tgtEl>
                                        <p:attrNameLst>
                                          <p:attrName>ppt_y</p:attrName>
                                        </p:attrNameLst>
                                      </p:cBhvr>
                                      <p:tavLst>
                                        <p:tav tm="0">
                                          <p:val>
                                            <p:strVal val="#ppt_y"/>
                                          </p:val>
                                        </p:tav>
                                        <p:tav tm="100000">
                                          <p:val>
                                            <p:strVal val="#ppt_y"/>
                                          </p:val>
                                        </p:tav>
                                      </p:tavLst>
                                    </p:anim>
                                  </p:childTnLst>
                                </p:cTn>
                              </p:par>
                            </p:childTnLst>
                          </p:cTn>
                        </p:par>
                        <p:par>
                          <p:cTn id="67" fill="hold">
                            <p:stCondLst>
                              <p:cond delay="17000"/>
                            </p:stCondLst>
                            <p:childTnLst>
                              <p:par>
                                <p:cTn id="68" presetID="2" presetClass="entr" presetSubtype="2"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 calcmode="lin" valueType="num">
                                      <p:cBhvr additive="base">
                                        <p:cTn id="70" dur="500" fill="hold"/>
                                        <p:tgtEl>
                                          <p:spTgt spid="25"/>
                                        </p:tgtEl>
                                        <p:attrNameLst>
                                          <p:attrName>ppt_x</p:attrName>
                                        </p:attrNameLst>
                                      </p:cBhvr>
                                      <p:tavLst>
                                        <p:tav tm="0">
                                          <p:val>
                                            <p:strVal val="1+#ppt_w/2"/>
                                          </p:val>
                                        </p:tav>
                                        <p:tav tm="100000">
                                          <p:val>
                                            <p:strVal val="#ppt_x"/>
                                          </p:val>
                                        </p:tav>
                                      </p:tavLst>
                                    </p:anim>
                                    <p:anim calcmode="lin" valueType="num">
                                      <p:cBhvr additive="base">
                                        <p:cTn id="71" dur="500" fill="hold"/>
                                        <p:tgtEl>
                                          <p:spTgt spid="2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animBg="1"/>
      <p:bldP spid="17" grpId="0" animBg="1"/>
      <p:bldP spid="18" grpId="0" animBg="1"/>
      <p:bldP spid="19" grpId="0" animBg="1"/>
      <p:bldP spid="14" grpId="0" animBg="1"/>
      <p:bldP spid="15" grpId="0" animBg="1"/>
      <p:bldP spid="16" grpId="0"/>
      <p:bldP spid="20" grpId="0"/>
      <p:bldP spid="22" grpId="0" animBg="1"/>
      <p:bldP spid="23" grpId="0" animBg="1"/>
      <p:bldP spid="24" grpId="0" animBg="1"/>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ctrTitle"/>
          </p:nvPr>
        </p:nvSpPr>
        <p:spPr>
          <a:xfrm>
            <a:off x="899592" y="61738"/>
            <a:ext cx="7772400" cy="630958"/>
          </a:xfrm>
        </p:spPr>
        <p:txBody>
          <a:bodyPr>
            <a:normAutofit/>
          </a:bodyPr>
          <a:lstStyle/>
          <a:p>
            <a:pPr algn="r"/>
            <a:r>
              <a:rPr lang="es-MX" sz="2800" b="1" dirty="0">
                <a:effectLst>
                  <a:outerShdw blurRad="38100" dist="38100" dir="2700000" algn="tl">
                    <a:srgbClr val="000000">
                      <a:alpha val="43137"/>
                    </a:srgbClr>
                  </a:outerShdw>
                </a:effectLst>
              </a:rPr>
              <a:t>CFDI - Comprobante Fiscal Digital por Internet</a:t>
            </a:r>
          </a:p>
        </p:txBody>
      </p:sp>
      <p:sp>
        <p:nvSpPr>
          <p:cNvPr id="4" name="3 Rectángulo"/>
          <p:cNvSpPr/>
          <p:nvPr/>
        </p:nvSpPr>
        <p:spPr>
          <a:xfrm>
            <a:off x="395536" y="980728"/>
            <a:ext cx="8280920" cy="4708981"/>
          </a:xfrm>
          <a:prstGeom prst="rect">
            <a:avLst/>
          </a:prstGeom>
        </p:spPr>
        <p:txBody>
          <a:bodyPr wrap="square">
            <a:spAutoFit/>
          </a:bodyPr>
          <a:lstStyle/>
          <a:p>
            <a:pPr algn="just">
              <a:lnSpc>
                <a:spcPct val="250000"/>
              </a:lnSpc>
            </a:pPr>
            <a:r>
              <a:rPr lang="es-MX" sz="2400" b="1" dirty="0">
                <a:solidFill>
                  <a:prstClr val="black"/>
                </a:solidFill>
                <a:effectLst>
                  <a:outerShdw blurRad="38100" dist="38100" dir="2700000" algn="tl">
                    <a:srgbClr val="000000">
                      <a:alpha val="43137"/>
                    </a:srgbClr>
                  </a:outerShdw>
                </a:effectLst>
                <a:latin typeface="Constantia" pitchFamily="18" charset="0"/>
              </a:rPr>
              <a:t>Es un documento digital con validez legal, que utiliza estándares técnicos de seguridad internacionalmente reconocidos, para garantizar la integridad confidencialidad, autenticidad, unicidad y no repudio del documento.</a:t>
            </a:r>
          </a:p>
        </p:txBody>
      </p:sp>
      <p:cxnSp>
        <p:nvCxnSpPr>
          <p:cNvPr id="7" name="6 Conector recto"/>
          <p:cNvCxnSpPr/>
          <p:nvPr/>
        </p:nvCxnSpPr>
        <p:spPr>
          <a:xfrm>
            <a:off x="0" y="764704"/>
            <a:ext cx="9144000" cy="0"/>
          </a:xfrm>
          <a:prstGeom prst="line">
            <a:avLst/>
          </a:prstGeom>
        </p:spPr>
        <p:style>
          <a:lnRef idx="2">
            <a:schemeClr val="accent1"/>
          </a:lnRef>
          <a:fillRef idx="0">
            <a:schemeClr val="accent1"/>
          </a:fillRef>
          <a:effectRef idx="1">
            <a:schemeClr val="accent1"/>
          </a:effectRef>
          <a:fontRef idx="minor">
            <a:schemeClr val="tx1"/>
          </a:fontRef>
        </p:style>
      </p:cxn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7088" y="5154438"/>
            <a:ext cx="2036763" cy="1627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1661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12 Imagen" descr="Fondo Plantilla PP.jpg"/>
          <p:cNvPicPr>
            <a:picLocks noChangeAspect="1"/>
          </p:cNvPicPr>
          <p:nvPr/>
        </p:nvPicPr>
        <p:blipFill>
          <a:blip r:embed="rId2" cstate="print"/>
          <a:stretch>
            <a:fillRect/>
          </a:stretch>
        </p:blipFill>
        <p:spPr>
          <a:xfrm>
            <a:off x="0" y="0"/>
            <a:ext cx="9144000" cy="6858000"/>
          </a:xfrm>
          <a:prstGeom prst="rect">
            <a:avLst/>
          </a:prstGeom>
        </p:spPr>
      </p:pic>
      <p:sp>
        <p:nvSpPr>
          <p:cNvPr id="2" name="1 Título"/>
          <p:cNvSpPr>
            <a:spLocks noGrp="1"/>
          </p:cNvSpPr>
          <p:nvPr>
            <p:ph type="title"/>
          </p:nvPr>
        </p:nvSpPr>
        <p:spPr>
          <a:xfrm>
            <a:off x="2987824" y="1052736"/>
            <a:ext cx="3168352" cy="576064"/>
          </a:xfrm>
        </p:spPr>
        <p:txBody>
          <a:bodyPr anchor="ctr">
            <a:noAutofit/>
          </a:bodyPr>
          <a:lstStyle/>
          <a:p>
            <a:r>
              <a:rPr lang="es-MX" sz="3200" b="1" dirty="0" smtClean="0">
                <a:solidFill>
                  <a:schemeClr val="accent5">
                    <a:lumMod val="50000"/>
                  </a:schemeClr>
                </a:solidFill>
                <a:effectLst>
                  <a:outerShdw blurRad="38100" dist="38100" dir="2700000" algn="tl">
                    <a:srgbClr val="000000">
                      <a:alpha val="43137"/>
                    </a:srgbClr>
                  </a:outerShdw>
                </a:effectLst>
              </a:rPr>
              <a:t>¿Qué es un CFDI?</a:t>
            </a:r>
            <a:endParaRPr lang="es-MX" sz="3200" b="1" dirty="0">
              <a:solidFill>
                <a:schemeClr val="accent5">
                  <a:lumMod val="50000"/>
                </a:schemeClr>
              </a:solidFill>
              <a:effectLst>
                <a:outerShdw blurRad="38100" dist="38100" dir="2700000" algn="tl">
                  <a:srgbClr val="000000">
                    <a:alpha val="43137"/>
                  </a:srgbClr>
                </a:outerShdw>
              </a:effectLst>
            </a:endParaRPr>
          </a:p>
        </p:txBody>
      </p:sp>
      <p:sp>
        <p:nvSpPr>
          <p:cNvPr id="3" name="2 Rectángulo"/>
          <p:cNvSpPr/>
          <p:nvPr/>
        </p:nvSpPr>
        <p:spPr>
          <a:xfrm>
            <a:off x="1043608" y="1844824"/>
            <a:ext cx="7344816" cy="1569660"/>
          </a:xfrm>
          <a:prstGeom prst="rect">
            <a:avLst/>
          </a:prstGeom>
        </p:spPr>
        <p:txBody>
          <a:bodyPr wrap="square">
            <a:spAutoFit/>
          </a:bodyPr>
          <a:lstStyle/>
          <a:p>
            <a:pPr algn="just"/>
            <a:r>
              <a:rPr lang="es-MX" sz="2400" b="1" dirty="0">
                <a:solidFill>
                  <a:prstClr val="black"/>
                </a:solidFill>
                <a:effectLst>
                  <a:outerShdw blurRad="38100" dist="38100" dir="2700000" algn="tl">
                    <a:srgbClr val="000000">
                      <a:alpha val="43137"/>
                    </a:srgbClr>
                  </a:outerShdw>
                </a:effectLst>
                <a:latin typeface="Constantia" pitchFamily="18" charset="0"/>
              </a:rPr>
              <a:t>Es un comprobante electrónico </a:t>
            </a:r>
            <a:r>
              <a:rPr lang="es-MX" sz="2400" b="1" dirty="0" smtClean="0">
                <a:solidFill>
                  <a:prstClr val="black"/>
                </a:solidFill>
                <a:effectLst>
                  <a:outerShdw blurRad="38100" dist="38100" dir="2700000" algn="tl">
                    <a:srgbClr val="000000">
                      <a:alpha val="43137"/>
                    </a:srgbClr>
                  </a:outerShdw>
                </a:effectLst>
                <a:latin typeface="Constantia" pitchFamily="18" charset="0"/>
              </a:rPr>
              <a:t>validado y certificado que </a:t>
            </a:r>
            <a:r>
              <a:rPr lang="es-MX" sz="2400" b="1" dirty="0">
                <a:solidFill>
                  <a:prstClr val="black"/>
                </a:solidFill>
                <a:effectLst>
                  <a:outerShdw blurRad="38100" dist="38100" dir="2700000" algn="tl">
                    <a:srgbClr val="000000">
                      <a:alpha val="43137"/>
                    </a:srgbClr>
                  </a:outerShdw>
                </a:effectLst>
                <a:latin typeface="Constantia" pitchFamily="18" charset="0"/>
              </a:rPr>
              <a:t>entrega el </a:t>
            </a:r>
            <a:r>
              <a:rPr lang="es-MX" sz="2400" b="1" dirty="0" smtClean="0">
                <a:solidFill>
                  <a:prstClr val="black"/>
                </a:solidFill>
                <a:effectLst>
                  <a:outerShdw blurRad="38100" dist="38100" dir="2700000" algn="tl">
                    <a:srgbClr val="000000">
                      <a:alpha val="43137"/>
                    </a:srgbClr>
                  </a:outerShdw>
                </a:effectLst>
                <a:latin typeface="Constantia" pitchFamily="18" charset="0"/>
              </a:rPr>
              <a:t>empleador </a:t>
            </a:r>
            <a:r>
              <a:rPr lang="es-MX" sz="2400" b="1" dirty="0">
                <a:solidFill>
                  <a:prstClr val="black"/>
                </a:solidFill>
                <a:effectLst>
                  <a:outerShdw blurRad="38100" dist="38100" dir="2700000" algn="tl">
                    <a:srgbClr val="000000">
                      <a:alpha val="43137"/>
                    </a:srgbClr>
                  </a:outerShdw>
                </a:effectLst>
                <a:latin typeface="Constantia" pitchFamily="18" charset="0"/>
              </a:rPr>
              <a:t>al trabajador que percibe ingresos por sueldos y salarios.</a:t>
            </a:r>
          </a:p>
        </p:txBody>
      </p:sp>
      <p:pic>
        <p:nvPicPr>
          <p:cNvPr id="22" name="Picture 3"/>
          <p:cNvPicPr>
            <a:picLocks noChangeAspect="1" noChangeArrowheads="1"/>
          </p:cNvPicPr>
          <p:nvPr/>
        </p:nvPicPr>
        <p:blipFill>
          <a:blip r:embed="rId3" cstate="print"/>
          <a:srcRect/>
          <a:stretch>
            <a:fillRect/>
          </a:stretch>
        </p:blipFill>
        <p:spPr bwMode="auto">
          <a:xfrm>
            <a:off x="971600" y="3789040"/>
            <a:ext cx="2016224" cy="2492896"/>
          </a:xfrm>
          <a:prstGeom prst="rect">
            <a:avLst/>
          </a:prstGeom>
          <a:ln>
            <a:noFill/>
          </a:ln>
          <a:effectLst>
            <a:outerShdw blurRad="292100" dist="139700" dir="2700000" algn="tl" rotWithShape="0">
              <a:srgbClr val="333333">
                <a:alpha val="65000"/>
              </a:srgbClr>
            </a:outerShdw>
          </a:effec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36096" y="3933056"/>
            <a:ext cx="2760537" cy="183299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8 Conector recto"/>
          <p:cNvCxnSpPr/>
          <p:nvPr/>
        </p:nvCxnSpPr>
        <p:spPr>
          <a:xfrm>
            <a:off x="0" y="836712"/>
            <a:ext cx="9144000" cy="0"/>
          </a:xfrm>
          <a:prstGeom prst="line">
            <a:avLst/>
          </a:prstGeom>
        </p:spPr>
        <p:style>
          <a:lnRef idx="2">
            <a:schemeClr val="accent1"/>
          </a:lnRef>
          <a:fillRef idx="0">
            <a:schemeClr val="accent1"/>
          </a:fillRef>
          <a:effectRef idx="1">
            <a:schemeClr val="accent1"/>
          </a:effectRef>
          <a:fontRef idx="minor">
            <a:schemeClr val="tx1"/>
          </a:fontRef>
        </p:style>
      </p:cxnSp>
      <p:sp>
        <p:nvSpPr>
          <p:cNvPr id="11" name="1 Título"/>
          <p:cNvSpPr txBox="1">
            <a:spLocks/>
          </p:cNvSpPr>
          <p:nvPr/>
        </p:nvSpPr>
        <p:spPr>
          <a:xfrm>
            <a:off x="5868144" y="116632"/>
            <a:ext cx="3168352" cy="5760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s-MX" sz="2800" b="1" dirty="0" smtClean="0">
                <a:effectLst>
                  <a:outerShdw blurRad="38100" dist="38100" dir="2700000" algn="tl">
                    <a:srgbClr val="000000">
                      <a:alpha val="43137"/>
                    </a:srgbClr>
                  </a:outerShdw>
                </a:effectLst>
              </a:rPr>
              <a:t>Antecedentes</a:t>
            </a:r>
            <a:endParaRPr lang="es-MX"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6244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 presetClass="entr" presetSubtype="0" fill="hold" grpId="0" nodeType="afterEffect">
                                  <p:stCondLst>
                                    <p:cond delay="0"/>
                                  </p:stCondLst>
                                  <p:iterate type="wd">
                                    <p:tmAbs val="300"/>
                                  </p:iterate>
                                  <p:childTnLst>
                                    <p:set>
                                      <p:cBhvr>
                                        <p:cTn id="11" dur="1" fill="hold">
                                          <p:stCondLst>
                                            <p:cond delay="0"/>
                                          </p:stCondLst>
                                        </p:cTn>
                                        <p:tgtEl>
                                          <p:spTgt spid="3"/>
                                        </p:tgtEl>
                                        <p:attrNameLst>
                                          <p:attrName>style.visibility</p:attrName>
                                        </p:attrNameLst>
                                      </p:cBhvr>
                                      <p:to>
                                        <p:strVal val="visible"/>
                                      </p:to>
                                    </p:set>
                                  </p:childTnLst>
                                </p:cTn>
                              </p:par>
                            </p:childTnLst>
                          </p:cTn>
                        </p:par>
                        <p:par>
                          <p:cTn id="12" fill="hold">
                            <p:stCondLst>
                              <p:cond delay="6501"/>
                            </p:stCondLst>
                            <p:childTnLst>
                              <p:par>
                                <p:cTn id="13" presetID="42" presetClass="entr" presetSubtype="0" fill="hold" nodeType="afterEffect">
                                  <p:stCondLst>
                                    <p:cond delay="0"/>
                                  </p:stCondLst>
                                  <p:childTnLst>
                                    <p:set>
                                      <p:cBhvr>
                                        <p:cTn id="14" dur="1" fill="hold">
                                          <p:stCondLst>
                                            <p:cond delay="0"/>
                                          </p:stCondLst>
                                        </p:cTn>
                                        <p:tgtEl>
                                          <p:spTgt spid="1028"/>
                                        </p:tgtEl>
                                        <p:attrNameLst>
                                          <p:attrName>style.visibility</p:attrName>
                                        </p:attrNameLst>
                                      </p:cBhvr>
                                      <p:to>
                                        <p:strVal val="visible"/>
                                      </p:to>
                                    </p:set>
                                    <p:animEffect transition="in" filter="fade">
                                      <p:cBhvr>
                                        <p:cTn id="15" dur="1000"/>
                                        <p:tgtEl>
                                          <p:spTgt spid="1028"/>
                                        </p:tgtEl>
                                      </p:cBhvr>
                                    </p:animEffect>
                                    <p:anim calcmode="lin" valueType="num">
                                      <p:cBhvr>
                                        <p:cTn id="16" dur="1000" fill="hold"/>
                                        <p:tgtEl>
                                          <p:spTgt spid="1028"/>
                                        </p:tgtEl>
                                        <p:attrNameLst>
                                          <p:attrName>ppt_x</p:attrName>
                                        </p:attrNameLst>
                                      </p:cBhvr>
                                      <p:tavLst>
                                        <p:tav tm="0">
                                          <p:val>
                                            <p:strVal val="#ppt_x"/>
                                          </p:val>
                                        </p:tav>
                                        <p:tav tm="100000">
                                          <p:val>
                                            <p:strVal val="#ppt_x"/>
                                          </p:val>
                                        </p:tav>
                                      </p:tavLst>
                                    </p:anim>
                                    <p:anim calcmode="lin" valueType="num">
                                      <p:cBhvr>
                                        <p:cTn id="17" dur="1000" fill="hold"/>
                                        <p:tgtEl>
                                          <p:spTgt spid="1028"/>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fade">
                                      <p:cBhvr>
                                        <p:cTn id="20" dur="1000"/>
                                        <p:tgtEl>
                                          <p:spTgt spid="22"/>
                                        </p:tgtEl>
                                      </p:cBhvr>
                                    </p:animEffect>
                                    <p:anim calcmode="lin" valueType="num">
                                      <p:cBhvr>
                                        <p:cTn id="21" dur="1000" fill="hold"/>
                                        <p:tgtEl>
                                          <p:spTgt spid="22"/>
                                        </p:tgtEl>
                                        <p:attrNameLst>
                                          <p:attrName>ppt_x</p:attrName>
                                        </p:attrNameLst>
                                      </p:cBhvr>
                                      <p:tavLst>
                                        <p:tav tm="0">
                                          <p:val>
                                            <p:strVal val="#ppt_x"/>
                                          </p:val>
                                        </p:tav>
                                        <p:tav tm="100000">
                                          <p:val>
                                            <p:strVal val="#ppt_x"/>
                                          </p:val>
                                        </p:tav>
                                      </p:tavLst>
                                    </p:anim>
                                    <p:anim calcmode="lin" valueType="num">
                                      <p:cBhvr>
                                        <p:cTn id="22"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1178</TotalTime>
  <Words>732</Words>
  <Application>Microsoft Office PowerPoint</Application>
  <PresentationFormat>Presentación en pantalla (4:3)</PresentationFormat>
  <Paragraphs>132</Paragraphs>
  <Slides>19</Slides>
  <Notes>2</Notes>
  <HiddenSlides>0</HiddenSlides>
  <MMClips>0</MMClips>
  <ScaleCrop>false</ScaleCrop>
  <HeadingPairs>
    <vt:vector size="4" baseType="variant">
      <vt:variant>
        <vt:lpstr>Tema</vt:lpstr>
      </vt:variant>
      <vt:variant>
        <vt:i4>1</vt:i4>
      </vt:variant>
      <vt:variant>
        <vt:lpstr>Títulos de diapositiva</vt:lpstr>
      </vt:variant>
      <vt:variant>
        <vt:i4>19</vt:i4>
      </vt:variant>
    </vt:vector>
  </HeadingPairs>
  <TitlesOfParts>
    <vt:vector size="20" baseType="lpstr">
      <vt:lpstr>Tema de Office</vt:lpstr>
      <vt:lpstr>Presentación de PowerPoint</vt:lpstr>
      <vt:lpstr>Presentación de PowerPoint</vt:lpstr>
      <vt:lpstr>Contabilidad digital</vt:lpstr>
      <vt:lpstr>Presentación de PowerPoint</vt:lpstr>
      <vt:lpstr>Regla I.2.7.1.1</vt:lpstr>
      <vt:lpstr>Antecedentes</vt:lpstr>
      <vt:lpstr>Marco normativo</vt:lpstr>
      <vt:lpstr>CFDI - Comprobante Fiscal Digital por Internet</vt:lpstr>
      <vt:lpstr>¿Qué es un CFDI?</vt:lpstr>
      <vt:lpstr>Ejemplo</vt:lpstr>
      <vt:lpstr>REFORMA FISCAL 2014</vt:lpstr>
      <vt:lpstr>COMPROBANTES  FISCALES</vt:lpstr>
      <vt:lpstr>COMPROBANTES  FISCALES</vt:lpstr>
      <vt:lpstr>Impresión de CFDI</vt:lpstr>
      <vt:lpstr>Presentación de PowerPoint</vt:lpstr>
      <vt:lpstr>Presentación de PowerPoint</vt:lpstr>
      <vt:lpstr>Presentación de PowerPoint</vt:lpstr>
      <vt:lpstr>Presentación de PowerPoint</vt:lpstr>
      <vt:lpstr>Presentación de PowerPoint</vt:lpstr>
    </vt:vector>
  </TitlesOfParts>
  <Company>L311-Software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L311</dc:creator>
  <cp:lastModifiedBy>AParedes</cp:lastModifiedBy>
  <cp:revision>56</cp:revision>
  <dcterms:created xsi:type="dcterms:W3CDTF">2013-07-05T21:52:24Z</dcterms:created>
  <dcterms:modified xsi:type="dcterms:W3CDTF">2014-10-23T15:27:45Z</dcterms:modified>
</cp:coreProperties>
</file>